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1" r:id="rId1"/>
  </p:sldMasterIdLst>
  <p:notesMasterIdLst>
    <p:notesMasterId r:id="rId13"/>
  </p:notesMasterIdLst>
  <p:handoutMasterIdLst>
    <p:handoutMasterId r:id="rId14"/>
  </p:handoutMasterIdLst>
  <p:sldIdLst>
    <p:sldId id="270" r:id="rId2"/>
    <p:sldId id="271" r:id="rId3"/>
    <p:sldId id="272" r:id="rId4"/>
    <p:sldId id="273" r:id="rId5"/>
    <p:sldId id="274" r:id="rId6"/>
    <p:sldId id="275" r:id="rId7"/>
    <p:sldId id="277" r:id="rId8"/>
    <p:sldId id="278" r:id="rId9"/>
    <p:sldId id="279" r:id="rId10"/>
    <p:sldId id="280" r:id="rId11"/>
    <p:sldId id="27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0">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0E8C"/>
    <a:srgbClr val="78B929"/>
    <a:srgbClr val="31A7EA"/>
    <a:srgbClr val="2076CD"/>
    <a:srgbClr val="3592DF"/>
    <a:srgbClr val="31A7E9"/>
    <a:srgbClr val="1C7ECC"/>
    <a:srgbClr val="2953B7"/>
    <a:srgbClr val="11A43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4" autoAdjust="0"/>
    <p:restoredTop sz="84011" autoAdjust="0"/>
  </p:normalViewPr>
  <p:slideViewPr>
    <p:cSldViewPr snapToObjects="1" showGuides="1">
      <p:cViewPr varScale="1">
        <p:scale>
          <a:sx n="137" d="100"/>
          <a:sy n="137" d="100"/>
        </p:scale>
        <p:origin x="1336" y="184"/>
      </p:cViewPr>
      <p:guideLst>
        <p:guide orient="horz" pos="660"/>
        <p:guide pos="336"/>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9FBFE-1AF6-B848-8612-E040A05E8B28}" type="datetime1">
              <a:rPr lang="en-US" smtClean="0"/>
              <a:pPr/>
              <a:t>6/9/18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 World Scout Bureau Inc. </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65A22D-D942-9C46-99E7-4370FE3232FE}" type="slidenum">
              <a:rPr lang="en-US" smtClean="0"/>
              <a:pPr/>
              <a:t>‹#›</a:t>
            </a:fld>
            <a:endParaRPr lang="en-US"/>
          </a:p>
        </p:txBody>
      </p:sp>
    </p:spTree>
    <p:extLst>
      <p:ext uri="{BB962C8B-B14F-4D97-AF65-F5344CB8AC3E}">
        <p14:creationId xmlns:p14="http://schemas.microsoft.com/office/powerpoint/2010/main" val="4058548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6E73F-CE99-B541-A3E3-0916A80BD4BF}" type="datetime1">
              <a:rPr lang="en-US" smtClean="0"/>
              <a:pPr/>
              <a:t>6/9/18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 World Scout Bureau Inc. </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A97BE-849C-DB4E-8F24-70A03BAE3CA0}" type="slidenum">
              <a:rPr lang="en-US" smtClean="0"/>
              <a:pPr/>
              <a:t>‹#›</a:t>
            </a:fld>
            <a:endParaRPr lang="en-US"/>
          </a:p>
        </p:txBody>
      </p:sp>
    </p:spTree>
    <p:extLst>
      <p:ext uri="{BB962C8B-B14F-4D97-AF65-F5344CB8AC3E}">
        <p14:creationId xmlns:p14="http://schemas.microsoft.com/office/powerpoint/2010/main" val="125405463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581151"/>
            <a:ext cx="8305800" cy="1343656"/>
          </a:xfrm>
          <a:prstGeom prst="rect">
            <a:avLst/>
          </a:prstGeom>
        </p:spPr>
        <p:txBody>
          <a:bodyPr anchor="ctr" anchorCtr="0"/>
          <a:lstStyle>
            <a:lvl1pPr algn="ctr">
              <a:spcAft>
                <a:spcPts val="0"/>
              </a:spcAft>
              <a:defRPr sz="3600" b="1" cap="none" baseline="0">
                <a:solidFill>
                  <a:schemeClr val="tx2"/>
                </a:solidFill>
                <a:effectLst/>
              </a:defRPr>
            </a:lvl1pPr>
          </a:lstStyle>
          <a:p>
            <a:r>
              <a:rPr lang="fr-CH" dirty="0"/>
              <a:t>Click to edit Master </a:t>
            </a:r>
            <a:br>
              <a:rPr lang="fr-CH" dirty="0"/>
            </a:br>
            <a:r>
              <a:rPr lang="fr-CH" dirty="0"/>
              <a:t>title style</a:t>
            </a:r>
            <a:endParaRPr dirty="0"/>
          </a:p>
        </p:txBody>
      </p:sp>
      <p:sp>
        <p:nvSpPr>
          <p:cNvPr id="3" name="Text Placeholder 2"/>
          <p:cNvSpPr>
            <a:spLocks noGrp="1"/>
          </p:cNvSpPr>
          <p:nvPr>
            <p:ph type="body" idx="1"/>
          </p:nvPr>
        </p:nvSpPr>
        <p:spPr>
          <a:xfrm>
            <a:off x="533400" y="3350911"/>
            <a:ext cx="8153400" cy="416021"/>
          </a:xfrm>
          <a:prstGeom prst="rect">
            <a:avLst/>
          </a:prstGeo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solidFill>
                  <a:schemeClr val="tx1">
                    <a:lumMod val="65000"/>
                    <a:lumOff val="3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text styles</a:t>
            </a:r>
          </a:p>
        </p:txBody>
      </p:sp>
      <p:sp>
        <p:nvSpPr>
          <p:cNvPr id="4" name="Date Placeholder 3"/>
          <p:cNvSpPr>
            <a:spLocks noGrp="1"/>
          </p:cNvSpPr>
          <p:nvPr>
            <p:ph type="dt" sz="half" idx="10"/>
          </p:nvPr>
        </p:nvSpPr>
        <p:spPr/>
        <p:txBody>
          <a:bodyPr/>
          <a:lstStyle/>
          <a:p>
            <a:fld id="{ECBB9CC4-45DC-244C-8793-B9C95370924B}" type="datetime1">
              <a:rPr lang="en-US" smtClean="0"/>
              <a:pPr/>
              <a:t>6/9/18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b="0"/>
            </a:lvl1p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a:p>
        </p:txBody>
      </p:sp>
      <p:sp>
        <p:nvSpPr>
          <p:cNvPr id="9" name="Title 1"/>
          <p:cNvSpPr>
            <a:spLocks noGrp="1"/>
          </p:cNvSpPr>
          <p:nvPr>
            <p:ph type="title" hasCustomPrompt="1"/>
          </p:nvPr>
        </p:nvSpPr>
        <p:spPr>
          <a:xfrm>
            <a:off x="4267200" y="1352550"/>
            <a:ext cx="4419599" cy="838200"/>
          </a:xfrm>
          <a:prstGeom prst="rect">
            <a:avLst/>
          </a:prstGeom>
          <a:scene3d>
            <a:camera prst="orthographicFront"/>
            <a:lightRig rig="chilly" dir="t"/>
          </a:scene3d>
          <a:sp3d extrusionH="12700">
            <a:extrusionClr>
              <a:schemeClr val="bg1"/>
            </a:extrusionClr>
          </a:sp3d>
        </p:spPr>
        <p:txBody>
          <a:bodyPr vert="horz" lIns="0" tIns="45720" rIns="0" bIns="45720" rtlCol="0" anchor="t">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a:t>
            </a:r>
            <a:br>
              <a:rPr lang="fr-CH" dirty="0"/>
            </a:br>
            <a:r>
              <a:rPr lang="fr-CH" dirty="0"/>
              <a:t>Master title style</a:t>
            </a:r>
            <a:endParaRPr dirty="0"/>
          </a:p>
        </p:txBody>
      </p:sp>
      <p:sp>
        <p:nvSpPr>
          <p:cNvPr id="8" name="Picture Placeholder 10"/>
          <p:cNvSpPr>
            <a:spLocks noGrp="1"/>
          </p:cNvSpPr>
          <p:nvPr>
            <p:ph type="pic" sz="quarter" idx="16"/>
          </p:nvPr>
        </p:nvSpPr>
        <p:spPr>
          <a:xfrm>
            <a:off x="2438400" y="1200150"/>
            <a:ext cx="1447800" cy="14478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3" name="Picture Placeholder 10"/>
          <p:cNvSpPr>
            <a:spLocks noGrp="1"/>
          </p:cNvSpPr>
          <p:nvPr>
            <p:ph type="pic" sz="quarter" idx="17"/>
          </p:nvPr>
        </p:nvSpPr>
        <p:spPr>
          <a:xfrm>
            <a:off x="2438400" y="3028950"/>
            <a:ext cx="1447800" cy="14478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4" name="Picture Placeholder 10"/>
          <p:cNvSpPr>
            <a:spLocks noGrp="1"/>
          </p:cNvSpPr>
          <p:nvPr>
            <p:ph type="pic" sz="quarter" idx="18"/>
          </p:nvPr>
        </p:nvSpPr>
        <p:spPr>
          <a:xfrm>
            <a:off x="533400" y="3028950"/>
            <a:ext cx="1447800" cy="14478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1" name="Text Placeholder 2"/>
          <p:cNvSpPr>
            <a:spLocks noGrp="1"/>
          </p:cNvSpPr>
          <p:nvPr>
            <p:ph type="body" idx="1" hasCustomPrompt="1"/>
          </p:nvPr>
        </p:nvSpPr>
        <p:spPr>
          <a:xfrm>
            <a:off x="533400" y="1643449"/>
            <a:ext cx="1752600" cy="646331"/>
          </a:xfrm>
          <a:prstGeom prst="rect">
            <a:avLst/>
          </a:prstGeom>
        </p:spPr>
        <p:txBody>
          <a:bodyPr vert="horz" wrap="square" lIns="91440" tIns="45720" rIns="91440" bIns="45720" rtlCol="0">
            <a:spAutoFit/>
          </a:bodyPr>
          <a:lstStyle>
            <a:lvl1pPr marL="0" indent="0" algn="r" defTabSz="914400" rtl="0" eaLnBrk="1" latinLnBrk="0" hangingPunct="1">
              <a:spcBef>
                <a:spcPts val="0"/>
              </a:spcBef>
              <a:buSzPct val="80000"/>
              <a:buFont typeface="Wingdings" pitchFamily="2" charset="2"/>
              <a:buNone/>
              <a:defRPr sz="1200" b="1" kern="1200">
                <a:solidFill>
                  <a:schemeClr val="tx1">
                    <a:lumMod val="65000"/>
                    <a:lumOff val="3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a:t>
            </a:r>
            <a:br>
              <a:rPr lang="fr-CH" dirty="0"/>
            </a:br>
            <a:r>
              <a:rPr lang="fr-CH" dirty="0"/>
              <a:t>title style</a:t>
            </a:r>
          </a:p>
        </p:txBody>
      </p:sp>
      <p:sp>
        <p:nvSpPr>
          <p:cNvPr id="12" name="Content Placeholder 2"/>
          <p:cNvSpPr>
            <a:spLocks noGrp="1"/>
          </p:cNvSpPr>
          <p:nvPr>
            <p:ph idx="19"/>
          </p:nvPr>
        </p:nvSpPr>
        <p:spPr>
          <a:xfrm>
            <a:off x="4267200" y="2419350"/>
            <a:ext cx="4419600" cy="2362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b="0"/>
            </a:lvl1p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a:p>
        </p:txBody>
      </p:sp>
      <p:sp>
        <p:nvSpPr>
          <p:cNvPr id="15" name="Text Placeholder 3"/>
          <p:cNvSpPr>
            <a:spLocks noGrp="1"/>
          </p:cNvSpPr>
          <p:nvPr>
            <p:ph type="body" sz="half" idx="2" hasCustomPrompt="1"/>
          </p:nvPr>
        </p:nvSpPr>
        <p:spPr>
          <a:xfrm>
            <a:off x="6858000" y="1809750"/>
            <a:ext cx="1828799" cy="1752600"/>
          </a:xfrm>
          <a:prstGeom prst="rect">
            <a:avLst/>
          </a:prstGeom>
          <a:effectLst/>
        </p:spPr>
        <p:txBody>
          <a:bodyPr vert="horz" lIns="0" tIns="45720" rIns="0" bIns="45720" rtlCol="0">
            <a:normAutofit/>
            <a:scene3d>
              <a:camera prst="orthographicFront"/>
              <a:lightRig rig="chilly" dir="t"/>
            </a:scene3d>
            <a:sp3d extrusionH="6350">
              <a:extrusionClr>
                <a:schemeClr val="bg1"/>
              </a:extrusionClr>
            </a:sp3d>
          </a:bodyPr>
          <a:lstStyle>
            <a:lvl1pPr marL="0" indent="0" algn="l" defTabSz="914400" rtl="0" eaLnBrk="1" latinLnBrk="0" hangingPunct="1">
              <a:lnSpc>
                <a:spcPct val="110000"/>
              </a:lnSpc>
              <a:spcBef>
                <a:spcPts val="2000"/>
              </a:spcBef>
              <a:buSzPct val="80000"/>
              <a:buFont typeface="Wingdings" pitchFamily="2" charset="2"/>
              <a:buNone/>
              <a:defRPr sz="16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fr-CH" dirty="0"/>
              <a:t>Click to edit Master </a:t>
            </a:r>
            <a:br>
              <a:rPr lang="fr-CH" dirty="0"/>
            </a:br>
            <a:r>
              <a:rPr lang="fr-CH" dirty="0"/>
              <a:t>title style</a:t>
            </a:r>
          </a:p>
        </p:txBody>
      </p:sp>
      <p:sp>
        <p:nvSpPr>
          <p:cNvPr id="16" name="Picture Placeholder 10"/>
          <p:cNvSpPr>
            <a:spLocks noGrp="1"/>
          </p:cNvSpPr>
          <p:nvPr>
            <p:ph type="pic" sz="quarter" idx="13"/>
          </p:nvPr>
        </p:nvSpPr>
        <p:spPr>
          <a:xfrm>
            <a:off x="533400" y="1733550"/>
            <a:ext cx="1752600" cy="1752600"/>
          </a:xfrm>
          <a:prstGeom prst="roundRect">
            <a:avLst>
              <a:gd name="adj" fmla="val 4391"/>
            </a:avLst>
          </a:prstGeom>
          <a:noFill/>
          <a:ln w="44450">
            <a:solidFill>
              <a:schemeClr val="bg1">
                <a:lumMod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7" name="Picture Placeholder 10"/>
          <p:cNvSpPr>
            <a:spLocks noGrp="1"/>
          </p:cNvSpPr>
          <p:nvPr>
            <p:ph type="pic" sz="quarter" idx="14"/>
          </p:nvPr>
        </p:nvSpPr>
        <p:spPr>
          <a:xfrm>
            <a:off x="2667000" y="1733550"/>
            <a:ext cx="1752600" cy="1752600"/>
          </a:xfrm>
          <a:prstGeom prst="roundRect">
            <a:avLst>
              <a:gd name="adj" fmla="val 4391"/>
            </a:avLst>
          </a:prstGeom>
          <a:noFill/>
          <a:ln w="44450">
            <a:solidFill>
              <a:schemeClr val="bg1">
                <a:lumMod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8" name="Picture Placeholder 10"/>
          <p:cNvSpPr>
            <a:spLocks noGrp="1"/>
          </p:cNvSpPr>
          <p:nvPr>
            <p:ph type="pic" sz="quarter" idx="15"/>
          </p:nvPr>
        </p:nvSpPr>
        <p:spPr>
          <a:xfrm>
            <a:off x="4800600" y="1123950"/>
            <a:ext cx="1752600" cy="1752600"/>
          </a:xfrm>
          <a:prstGeom prst="roundRect">
            <a:avLst>
              <a:gd name="adj" fmla="val 4391"/>
            </a:avLst>
          </a:prstGeom>
          <a:noFill/>
          <a:ln w="44450">
            <a:solidFill>
              <a:schemeClr val="bg1">
                <a:lumMod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9" name="Title 1"/>
          <p:cNvSpPr>
            <a:spLocks noGrp="1"/>
          </p:cNvSpPr>
          <p:nvPr>
            <p:ph type="title"/>
          </p:nvPr>
        </p:nvSpPr>
        <p:spPr>
          <a:xfrm>
            <a:off x="533400" y="3867150"/>
            <a:ext cx="5638800" cy="838200"/>
          </a:xfrm>
          <a:prstGeom prst="rect">
            <a:avLst/>
          </a:prstGeom>
          <a:scene3d>
            <a:camera prst="orthographicFront"/>
            <a:lightRig rig="chilly" dir="t"/>
          </a:scene3d>
          <a:sp3d extrusionH="12700">
            <a:extrusionClr>
              <a:schemeClr val="bg1"/>
            </a:extrusionClr>
          </a:sp3d>
        </p:spPr>
        <p:txBody>
          <a:bodyPr vert="horz" lIns="0" tIns="45720" rIns="0" bIns="45720" rtlCol="0" anchor="ctr">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 Master title style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200150"/>
            <a:ext cx="5404104" cy="2209800"/>
          </a:xfrm>
          <a:prstGeom prst="roundRect">
            <a:avLst>
              <a:gd name="adj" fmla="val 10522"/>
            </a:avLst>
          </a:prstGeom>
          <a:gradFill flip="none" rotWithShape="1">
            <a:gsLst>
              <a:gs pos="0">
                <a:schemeClr val="tx2"/>
              </a:gs>
              <a:gs pos="60000">
                <a:schemeClr val="tx2">
                  <a:lumMod val="60000"/>
                  <a:lumOff val="40000"/>
                </a:schemeClr>
              </a:gs>
              <a:gs pos="100000">
                <a:schemeClr val="tx2">
                  <a:lumMod val="75000"/>
                </a:schemeClr>
              </a:gs>
            </a:gsLst>
            <a:lin ang="5400000" scaled="0"/>
            <a:tileRect/>
          </a:gradFill>
          <a:ln w="57150">
            <a:solidFill>
              <a:schemeClr val="bg1"/>
            </a:solidFill>
          </a:ln>
          <a:effectLst>
            <a:reflection blurRad="101600" stA="50000" endPos="18000" dir="5400000" sy="-100000" rotWithShape="0"/>
          </a:effectLst>
        </p:spPr>
        <p:style>
          <a:lnRef idx="1">
            <a:schemeClr val="accent4"/>
          </a:lnRef>
          <a:fillRef idx="3">
            <a:schemeClr val="accent4"/>
          </a:fillRef>
          <a:effectRef idx="2">
            <a:schemeClr val="accent4"/>
          </a:effectRef>
          <a:fontRef idx="none"/>
        </p:style>
        <p:txBody>
          <a:bodyPr vert="horz" lIns="91440" tIns="182880" rIns="91440" bIns="182880" rtlCol="0" anchor="ctr">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2400" b="1" kern="1200" baseline="0">
                <a:solidFill>
                  <a:schemeClr val="bg1"/>
                </a:solidFill>
                <a:effectLst/>
                <a:latin typeface="+mj-lt"/>
                <a:ea typeface="+mj-ea"/>
                <a:cs typeface="+mj-cs"/>
              </a:defRPr>
            </a:lvl1pPr>
          </a:lstStyle>
          <a:p>
            <a:r>
              <a:rPr lang="fr-CH" dirty="0"/>
              <a:t>Click to edit Master title style</a:t>
            </a:r>
            <a:endParaRPr dirty="0"/>
          </a:p>
        </p:txBody>
      </p:sp>
      <p:sp>
        <p:nvSpPr>
          <p:cNvPr id="4" name="Date Placeholder 3"/>
          <p:cNvSpPr>
            <a:spLocks noGrp="1"/>
          </p:cNvSpPr>
          <p:nvPr>
            <p:ph type="dt" sz="half" idx="10"/>
          </p:nvPr>
        </p:nvSpPr>
        <p:spPr>
          <a:xfrm>
            <a:off x="457200" y="4954120"/>
            <a:ext cx="2133600" cy="208430"/>
          </a:xfrm>
        </p:spPr>
        <p:txBody>
          <a:bodyPr/>
          <a:lstStyle/>
          <a:p>
            <a:fld id="{9E4A3F5B-029D-954C-8D39-C15429DF5942}" type="datetime1">
              <a:rPr lang="en-US" smtClean="0"/>
              <a:pPr/>
              <a:t>6/9/18</a:t>
            </a:fld>
            <a:endParaRPr lang="en-US"/>
          </a:p>
        </p:txBody>
      </p:sp>
      <p:sp>
        <p:nvSpPr>
          <p:cNvPr id="6" name="Slide Number Placeholder 5"/>
          <p:cNvSpPr>
            <a:spLocks noGrp="1"/>
          </p:cNvSpPr>
          <p:nvPr>
            <p:ph type="sldNum" sz="quarter" idx="12"/>
          </p:nvPr>
        </p:nvSpPr>
        <p:spPr>
          <a:xfrm>
            <a:off x="6553200" y="4954120"/>
            <a:ext cx="2133600" cy="208430"/>
          </a:xfrm>
        </p:spPr>
        <p:txBody>
          <a:bodyPr/>
          <a:lstStyle/>
          <a:p>
            <a:fld id="{09D441ED-22D9-48D6-AD92-DEFB122789E0}" type="slidenum">
              <a:rPr lang="en-US" smtClean="0"/>
              <a:pPr/>
              <a:t>‹#›</a:t>
            </a:fld>
            <a:endParaRPr lang="en-US"/>
          </a:p>
        </p:txBody>
      </p:sp>
      <p:sp>
        <p:nvSpPr>
          <p:cNvPr id="8" name="Text Placeholder 2"/>
          <p:cNvSpPr>
            <a:spLocks noGrp="1"/>
          </p:cNvSpPr>
          <p:nvPr>
            <p:ph type="body" idx="1"/>
          </p:nvPr>
        </p:nvSpPr>
        <p:spPr>
          <a:xfrm>
            <a:off x="1676400" y="3908329"/>
            <a:ext cx="6324600" cy="644621"/>
          </a:xfrm>
          <a:prstGeom prst="rect">
            <a:avLst/>
          </a:prstGeom>
        </p:spPr>
        <p:txBody>
          <a:bodyPr vert="horz" lIns="0" tIns="45720" rIns="0" bIns="45720" rtlCol="0" anchor="ctr">
            <a:normAutofit/>
          </a:bodyPr>
          <a:lstStyle>
            <a:lvl1pPr marL="0" indent="0" algn="ctr" defTabSz="914400" rtl="0" eaLnBrk="1" latinLnBrk="0" hangingPunct="1">
              <a:spcBef>
                <a:spcPts val="0"/>
              </a:spcBef>
              <a:buSzPct val="80000"/>
              <a:buFont typeface="Wingdings" pitchFamily="2" charset="2"/>
              <a:buNone/>
              <a:defRPr sz="2000" b="1" kern="1200">
                <a:solidFill>
                  <a:schemeClr val="tx1">
                    <a:lumMod val="75000"/>
                    <a:lumOff val="2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text style</a:t>
            </a:r>
          </a:p>
        </p:txBody>
      </p:sp>
      <p:sp>
        <p:nvSpPr>
          <p:cNvPr id="7" name="Footer Placeholder 4"/>
          <p:cNvSpPr>
            <a:spLocks noGrp="1"/>
          </p:cNvSpPr>
          <p:nvPr>
            <p:ph type="ftr" sz="quarter" idx="11"/>
          </p:nvPr>
        </p:nvSpPr>
        <p:spPr>
          <a:xfrm>
            <a:off x="3886200" y="4932828"/>
            <a:ext cx="1905000" cy="209552"/>
          </a:xfrm>
        </p:spPr>
        <p:txBody>
          <a:bodyPr/>
          <a:lstStyle>
            <a:lvl1pPr>
              <a:defRPr b="0"/>
            </a:lvl1pPr>
          </a:lstStyle>
          <a:p>
            <a:r>
              <a:rPr lang="en-US"/>
              <a:t>© World Scout Bureau Inc.</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1BE7D-E85F-C949-88A0-1704BAE10D9D}" type="datetime1">
              <a:rPr lang="en-US" smtClean="0"/>
              <a:pPr/>
              <a:t>6/9/18</a:t>
            </a:fld>
            <a:endParaRPr lang="en-US"/>
          </a:p>
        </p:txBody>
      </p:sp>
      <p:sp>
        <p:nvSpPr>
          <p:cNvPr id="3" name="Footer Placeholder 2"/>
          <p:cNvSpPr>
            <a:spLocks noGrp="1"/>
          </p:cNvSpPr>
          <p:nvPr>
            <p:ph type="ftr" sz="quarter" idx="11"/>
          </p:nvPr>
        </p:nvSpPr>
        <p:spPr/>
        <p:txBody>
          <a:bodyPr/>
          <a:lstStyle/>
          <a:p>
            <a:r>
              <a:rPr lang="en-US"/>
              <a:t>© World Scout Bureau Inc.</a:t>
            </a:r>
            <a:endParaRPr lang="en-US" dirty="0"/>
          </a:p>
        </p:txBody>
      </p:sp>
      <p:sp>
        <p:nvSpPr>
          <p:cNvPr id="4" name="Slide Number Placeholder 3"/>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1" y="-96370"/>
            <a:ext cx="9143999" cy="5238750"/>
          </a:xfrm>
          <a:prstGeom prst="rect">
            <a:avLst/>
          </a:prstGeom>
          <a:solidFill>
            <a:srgbClr val="4E0E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1"/>
          <p:cNvSpPr>
            <a:spLocks noGrp="1"/>
          </p:cNvSpPr>
          <p:nvPr>
            <p:ph type="title" hasCustomPrompt="1"/>
          </p:nvPr>
        </p:nvSpPr>
        <p:spPr>
          <a:xfrm>
            <a:off x="1676399" y="2343150"/>
            <a:ext cx="6934200" cy="914401"/>
          </a:xfrm>
          <a:prstGeom prst="rect">
            <a:avLst/>
          </a:prstGeom>
        </p:spPr>
        <p:txBody>
          <a:bodyPr vert="horz"/>
          <a:lstStyle>
            <a:lvl1pPr marL="0" marR="0" indent="0" algn="l" defTabSz="457200" rtl="0" eaLnBrk="1" fontAlgn="auto" latinLnBrk="0" hangingPunct="1">
              <a:lnSpc>
                <a:spcPct val="100000"/>
              </a:lnSpc>
              <a:spcBef>
                <a:spcPct val="0"/>
              </a:spcBef>
              <a:spcAft>
                <a:spcPts val="0"/>
              </a:spcAft>
              <a:tabLst/>
              <a:defRPr kumimoji="0" lang="fr-CH" sz="2400" b="1" i="0" u="none" strike="noStrike" kern="1200" cap="none" spc="0" normalizeH="0" baseline="0" noProof="0">
                <a:ln>
                  <a:noFill/>
                </a:ln>
                <a:solidFill>
                  <a:schemeClr val="bg1"/>
                </a:solidFill>
                <a:effectLst/>
                <a:uLnTx/>
                <a:uFillTx/>
              </a:defRPr>
            </a:lvl1pPr>
          </a:lstStyle>
          <a:p>
            <a:pPr marL="0" marR="0" lvl="0" indent="0" defTabSz="457200" rtl="0" eaLnBrk="1" fontAlgn="auto" latinLnBrk="0" hangingPunct="1">
              <a:lnSpc>
                <a:spcPct val="100000"/>
              </a:lnSpc>
              <a:spcBef>
                <a:spcPct val="0"/>
              </a:spcBef>
              <a:spcAft>
                <a:spcPts val="0"/>
              </a:spcAft>
              <a:tabLst/>
              <a:defRPr/>
            </a:pPr>
            <a:r>
              <a:rPr kumimoji="0" lang="fr-CH" sz="2400" b="1" i="0" u="none" strike="noStrike" kern="1200" cap="none" spc="0" normalizeH="0" baseline="0" noProof="0" dirty="0">
                <a:ln>
                  <a:noFill/>
                </a:ln>
                <a:solidFill>
                  <a:schemeClr val="bg1"/>
                </a:solidFill>
                <a:effectLst/>
                <a:uLnTx/>
                <a:uFillTx/>
                <a:latin typeface="+mn-lt"/>
                <a:ea typeface="+mj-ea"/>
                <a:cs typeface="+mj-cs"/>
              </a:rPr>
              <a:t>Thank you</a:t>
            </a:r>
            <a:br>
              <a:rPr kumimoji="0" lang="fr-CH" sz="2400" b="1" i="0" u="none" strike="noStrike" kern="1200" cap="none" spc="0" normalizeH="0" baseline="0" noProof="0" dirty="0">
                <a:ln>
                  <a:noFill/>
                </a:ln>
                <a:solidFill>
                  <a:schemeClr val="bg1"/>
                </a:solidFill>
                <a:effectLst/>
                <a:uLnTx/>
                <a:uFillTx/>
                <a:latin typeface="+mn-lt"/>
                <a:ea typeface="+mj-ea"/>
                <a:cs typeface="+mj-cs"/>
              </a:rPr>
            </a:br>
            <a:r>
              <a:rPr kumimoji="0" lang="fr-CH" sz="2400" b="1" i="0" u="none" strike="noStrike" kern="1200" cap="none" spc="0" normalizeH="0" baseline="0" noProof="0" dirty="0">
                <a:ln>
                  <a:noFill/>
                </a:ln>
                <a:solidFill>
                  <a:schemeClr val="bg1"/>
                </a:solidFill>
                <a:effectLst/>
                <a:uLnTx/>
                <a:uFillTx/>
                <a:latin typeface="+mn-lt"/>
                <a:ea typeface="+mj-ea"/>
                <a:cs typeface="+mj-cs"/>
              </a:rPr>
              <a:t>Always use as </a:t>
            </a:r>
            <a:r>
              <a:rPr kumimoji="0" lang="fr-CH" sz="2400" b="1" i="0" u="none" strike="noStrike" kern="1200" cap="none" spc="0" normalizeH="0" baseline="0" noProof="0" dirty="0">
                <a:ln>
                  <a:noFill/>
                </a:ln>
                <a:solidFill>
                  <a:schemeClr val="bg1"/>
                </a:solidFill>
                <a:effectLst/>
                <a:uLnTx/>
                <a:uFillTx/>
                <a:latin typeface="+mn-lt"/>
                <a:ea typeface="+mn-ea"/>
                <a:cs typeface="+mn-cs"/>
              </a:rPr>
              <a:t>last slide </a:t>
            </a:r>
            <a:r>
              <a:rPr kumimoji="0" lang="fr-CH" sz="2400" b="1" i="0" u="none" strike="noStrike" kern="1200" cap="none" spc="0" normalizeH="0" baseline="0" noProof="0" dirty="0">
                <a:ln>
                  <a:noFill/>
                </a:ln>
                <a:solidFill>
                  <a:schemeClr val="bg1"/>
                </a:solidFill>
                <a:effectLst/>
                <a:uLnTx/>
                <a:uFillTx/>
                <a:latin typeface="+mn-lt"/>
                <a:ea typeface="+mj-ea"/>
                <a:cs typeface="+mj-cs"/>
              </a:rPr>
              <a:t> </a:t>
            </a:r>
            <a:endParaRPr kumimoji="0" lang="en-US" sz="2400" b="1" i="0" u="none" strike="noStrike" kern="1200" cap="none" spc="0" normalizeH="0" baseline="0" noProof="0" dirty="0">
              <a:ln>
                <a:noFill/>
              </a:ln>
              <a:solidFill>
                <a:schemeClr val="bg1"/>
              </a:solidFill>
              <a:effectLst/>
              <a:uLnTx/>
              <a:uFillTx/>
              <a:latin typeface="+mn-lt"/>
              <a:ea typeface="+mj-ea"/>
              <a:cs typeface="+mj-cs"/>
            </a:endParaRPr>
          </a:p>
        </p:txBody>
      </p:sp>
      <p:pic>
        <p:nvPicPr>
          <p:cNvPr id="9" name="Picture 2"/>
          <p:cNvPicPr>
            <a:picLocks noChangeAspect="1" noChangeArrowheads="1"/>
          </p:cNvPicPr>
          <p:nvPr userDrawn="1"/>
        </p:nvPicPr>
        <p:blipFill>
          <a:blip r:embed="rId2"/>
          <a:srcRect/>
          <a:stretch>
            <a:fillRect/>
          </a:stretch>
        </p:blipFill>
        <p:spPr bwMode="auto">
          <a:xfrm>
            <a:off x="5773737" y="3943350"/>
            <a:ext cx="2303463" cy="723900"/>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047750"/>
            <a:ext cx="3886200" cy="833178"/>
          </a:xfrm>
          <a:prstGeom prst="rect">
            <a:avLst/>
          </a:prstGeom>
        </p:spPr>
        <p:txBody>
          <a:bodyPr wrap="square" lIns="0" tIns="46800" rIns="0" bIns="46800" anchor="t">
            <a:noAutofit/>
          </a:bodyPr>
          <a:lstStyle>
            <a:lvl1pPr>
              <a:lnSpc>
                <a:spcPct val="100000"/>
              </a:lnSpc>
              <a:spcAft>
                <a:spcPts val="0"/>
              </a:spcAft>
              <a:defRPr>
                <a:solidFill>
                  <a:schemeClr val="tx2"/>
                </a:solidFill>
              </a:defRPr>
            </a:lvl1pPr>
          </a:lstStyle>
          <a:p>
            <a:r>
              <a:rPr lang="fr-CH" dirty="0"/>
              <a:t>Click to edit</a:t>
            </a:r>
            <a:br>
              <a:rPr lang="fr-CH" dirty="0"/>
            </a:br>
            <a:r>
              <a:rPr lang="fr-CH" dirty="0"/>
              <a:t>Master title style</a:t>
            </a:r>
            <a:endParaRPr dirty="0"/>
          </a:p>
        </p:txBody>
      </p:sp>
      <p:sp>
        <p:nvSpPr>
          <p:cNvPr id="4" name="Date Placeholder 3"/>
          <p:cNvSpPr>
            <a:spLocks noGrp="1"/>
          </p:cNvSpPr>
          <p:nvPr>
            <p:ph type="dt" sz="half" idx="10"/>
          </p:nvPr>
        </p:nvSpPr>
        <p:spPr/>
        <p:txBody>
          <a:bodyPr/>
          <a:lstStyle/>
          <a:p>
            <a:fld id="{0D9B8E33-453D-6C4F-95B3-5387C50D32C9}" type="datetime1">
              <a:rPr lang="en-US" smtClean="0"/>
              <a:pPr/>
              <a:t>6/9/18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
        <p:nvSpPr>
          <p:cNvPr id="9" name="Content Placeholder 2"/>
          <p:cNvSpPr>
            <a:spLocks noGrp="1"/>
          </p:cNvSpPr>
          <p:nvPr>
            <p:ph idx="1" hasCustomPrompt="1"/>
          </p:nvPr>
        </p:nvSpPr>
        <p:spPr>
          <a:xfrm>
            <a:off x="5334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10" name="Content Placeholder 2"/>
          <p:cNvSpPr>
            <a:spLocks noGrp="1"/>
          </p:cNvSpPr>
          <p:nvPr>
            <p:ph idx="13" hasCustomPrompt="1"/>
          </p:nvPr>
        </p:nvSpPr>
        <p:spPr>
          <a:xfrm>
            <a:off x="48006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28" name="Text Placeholder 27"/>
          <p:cNvSpPr>
            <a:spLocks noGrp="1"/>
          </p:cNvSpPr>
          <p:nvPr>
            <p:ph type="body" sz="quarter" idx="14" hasCustomPrompt="1"/>
          </p:nvPr>
        </p:nvSpPr>
        <p:spPr>
          <a:xfrm>
            <a:off x="4800600" y="1047750"/>
            <a:ext cx="3886200" cy="833438"/>
          </a:xfrm>
          <a:prstGeom prst="rect">
            <a:avLst/>
          </a:prstGeom>
        </p:spPr>
        <p:txBody>
          <a:bodyPr vert="horz" wrap="square" anchor="t"/>
          <a:lstStyle>
            <a:lvl1pPr marL="0" indent="-457200">
              <a:spcBef>
                <a:spcPts val="0"/>
              </a:spcBef>
              <a:buFont typeface="Arial"/>
              <a:buNone/>
              <a:defRPr sz="2400" baseline="0">
                <a:solidFill>
                  <a:schemeClr val="tx2"/>
                </a:solidFill>
                <a:latin typeface="+mj-lt"/>
              </a:defRPr>
            </a:lvl1pPr>
          </a:lstStyle>
          <a:p>
            <a:pPr lvl="0"/>
            <a:r>
              <a:rPr lang="fr-CH" dirty="0"/>
              <a:t>Click to edit</a:t>
            </a:r>
            <a:br>
              <a:rPr lang="fr-CH" dirty="0"/>
            </a:br>
            <a:r>
              <a:rPr lang="fr-CH" dirty="0"/>
              <a:t>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153400" cy="762000"/>
          </a:xfrm>
          <a:prstGeom prst="rect">
            <a:avLst/>
          </a:prstGeom>
        </p:spPr>
        <p:txBody>
          <a:bodyPr lIns="0" tIns="46800" rIns="0" bIns="46800" anchor="t"/>
          <a:lstStyle>
            <a:lvl1pPr>
              <a:lnSpc>
                <a:spcPct val="100000"/>
              </a:lnSpc>
              <a:spcAft>
                <a:spcPts val="0"/>
              </a:spcAft>
              <a:defRPr baseline="0">
                <a:solidFill>
                  <a:schemeClr val="tx2"/>
                </a:solidFill>
              </a:defRPr>
            </a:lvl1pPr>
          </a:lstStyle>
          <a:p>
            <a:r>
              <a:rPr lang="fr-CH" dirty="0"/>
              <a:t>Click to edit Master title style</a:t>
            </a:r>
            <a:endParaRPr dirty="0"/>
          </a:p>
        </p:txBody>
      </p:sp>
      <p:sp>
        <p:nvSpPr>
          <p:cNvPr id="4" name="Date Placeholder 3"/>
          <p:cNvSpPr>
            <a:spLocks noGrp="1"/>
          </p:cNvSpPr>
          <p:nvPr>
            <p:ph type="dt" sz="half" idx="10"/>
          </p:nvPr>
        </p:nvSpPr>
        <p:spPr/>
        <p:txBody>
          <a:bodyPr/>
          <a:lstStyle/>
          <a:p>
            <a:fld id="{B6C945F7-6C64-1E4A-8BA6-40D142064810}" type="datetime1">
              <a:rPr lang="en-US" smtClean="0"/>
              <a:pPr/>
              <a:t>6/9/18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
        <p:nvSpPr>
          <p:cNvPr id="9" name="Content Placeholder 2"/>
          <p:cNvSpPr>
            <a:spLocks noGrp="1"/>
          </p:cNvSpPr>
          <p:nvPr>
            <p:ph idx="1" hasCustomPrompt="1"/>
          </p:nvPr>
        </p:nvSpPr>
        <p:spPr>
          <a:xfrm>
            <a:off x="5334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10" name="Content Placeholder 2"/>
          <p:cNvSpPr>
            <a:spLocks noGrp="1"/>
          </p:cNvSpPr>
          <p:nvPr>
            <p:ph idx="13" hasCustomPrompt="1"/>
          </p:nvPr>
        </p:nvSpPr>
        <p:spPr>
          <a:xfrm>
            <a:off x="48006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153400" cy="457200"/>
          </a:xfrm>
          <a:prstGeom prst="rect">
            <a:avLst/>
          </a:prstGeom>
        </p:spPr>
        <p:txBody>
          <a:bodyPr lIns="0" tIns="46800" rIns="0" bIns="46800" anchor="t"/>
          <a:lstStyle>
            <a:lvl1pPr>
              <a:lnSpc>
                <a:spcPct val="100000"/>
              </a:lnSpc>
              <a:spcAft>
                <a:spcPts val="0"/>
              </a:spcAft>
              <a:defRPr>
                <a:solidFill>
                  <a:schemeClr val="tx2"/>
                </a:solidFill>
              </a:defRPr>
            </a:lvl1pPr>
          </a:lstStyle>
          <a:p>
            <a:r>
              <a:rPr lang="fr-CH" dirty="0"/>
              <a:t>Click to edit Master title style</a:t>
            </a:r>
            <a:endParaRPr dirty="0"/>
          </a:p>
        </p:txBody>
      </p:sp>
      <p:sp>
        <p:nvSpPr>
          <p:cNvPr id="3" name="Content Placeholder 2"/>
          <p:cNvSpPr>
            <a:spLocks noGrp="1"/>
          </p:cNvSpPr>
          <p:nvPr>
            <p:ph idx="1"/>
          </p:nvPr>
        </p:nvSpPr>
        <p:spPr>
          <a:xfrm>
            <a:off x="533400" y="1809750"/>
            <a:ext cx="8153400" cy="29718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4" name="Date Placeholder 3"/>
          <p:cNvSpPr>
            <a:spLocks noGrp="1"/>
          </p:cNvSpPr>
          <p:nvPr>
            <p:ph type="dt" sz="half" idx="10"/>
          </p:nvPr>
        </p:nvSpPr>
        <p:spPr/>
        <p:txBody>
          <a:bodyPr/>
          <a:lstStyle/>
          <a:p>
            <a:fld id="{075E0943-9BE5-5142-A467-257385665D5E}" type="datetime1">
              <a:rPr lang="en-US" smtClean="0"/>
              <a:pPr/>
              <a:t>6/9/18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276350"/>
            <a:ext cx="8153400" cy="3048000"/>
          </a:xfrm>
          <a:prstGeom prst="rect">
            <a:avLst/>
          </a:prstGeom>
        </p:spPr>
        <p:txBody>
          <a:bodyPr anchor="ctr"/>
          <a:lstStyle>
            <a:lvl1pPr algn="ctr">
              <a:spcAft>
                <a:spcPts val="0"/>
              </a:spcAft>
              <a:defRPr sz="3200" baseline="0"/>
            </a:lvl1pPr>
          </a:lstStyle>
          <a:p>
            <a:r>
              <a:rPr lang="fr-CH" dirty="0"/>
              <a:t>Click to edit Master </a:t>
            </a:r>
            <a:br>
              <a:rPr lang="fr-CH" dirty="0"/>
            </a:br>
            <a:r>
              <a:rPr lang="fr-CH" dirty="0"/>
              <a:t>title style</a:t>
            </a:r>
            <a:endParaRPr dirty="0"/>
          </a:p>
        </p:txBody>
      </p:sp>
      <p:sp>
        <p:nvSpPr>
          <p:cNvPr id="3" name="Date Placeholder 2"/>
          <p:cNvSpPr>
            <a:spLocks noGrp="1"/>
          </p:cNvSpPr>
          <p:nvPr>
            <p:ph type="dt" sz="half" idx="10"/>
          </p:nvPr>
        </p:nvSpPr>
        <p:spPr/>
        <p:txBody>
          <a:bodyPr/>
          <a:lstStyle/>
          <a:p>
            <a:fld id="{7F8A7443-7A16-ED4F-B270-4DB807D057B1}" type="datetime1">
              <a:rPr lang="en-US" smtClean="0"/>
              <a:pPr/>
              <a:t>6/9/18</a:t>
            </a:fld>
            <a:endParaRPr lang="en-US"/>
          </a:p>
        </p:txBody>
      </p:sp>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153400" cy="457200"/>
          </a:xfrm>
          <a:prstGeom prst="rect">
            <a:avLst/>
          </a:prstGeom>
        </p:spPr>
        <p:txBody>
          <a:bodyPr lIns="0" tIns="46800" rIns="0" bIns="46800" anchor="t"/>
          <a:lstStyle>
            <a:lvl1pPr>
              <a:lnSpc>
                <a:spcPct val="100000"/>
              </a:lnSpc>
              <a:spcAft>
                <a:spcPts val="0"/>
              </a:spcAft>
              <a:defRPr>
                <a:solidFill>
                  <a:schemeClr val="tx2"/>
                </a:solidFill>
              </a:defRPr>
            </a:lvl1pPr>
          </a:lstStyle>
          <a:p>
            <a:r>
              <a:rPr lang="fr-CH" dirty="0"/>
              <a:t>Click to edit Master title style</a:t>
            </a:r>
            <a:endParaRPr dirty="0"/>
          </a:p>
        </p:txBody>
      </p:sp>
      <p:sp>
        <p:nvSpPr>
          <p:cNvPr id="4" name="Date Placeholder 3"/>
          <p:cNvSpPr>
            <a:spLocks noGrp="1"/>
          </p:cNvSpPr>
          <p:nvPr>
            <p:ph type="dt" sz="half" idx="10"/>
          </p:nvPr>
        </p:nvSpPr>
        <p:spPr/>
        <p:txBody>
          <a:bodyPr/>
          <a:lstStyle/>
          <a:p>
            <a:fld id="{00D8DB98-725D-9E48-85D9-67C5D77CFB2B}" type="datetime1">
              <a:rPr lang="en-US" smtClean="0"/>
              <a:pPr/>
              <a:t>6/9/18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
        <p:nvSpPr>
          <p:cNvPr id="11" name="Text Placeholder 2"/>
          <p:cNvSpPr>
            <a:spLocks noGrp="1"/>
          </p:cNvSpPr>
          <p:nvPr>
            <p:ph type="body" idx="1" hasCustomPrompt="1"/>
          </p:nvPr>
        </p:nvSpPr>
        <p:spPr>
          <a:xfrm>
            <a:off x="533400" y="2800350"/>
            <a:ext cx="3124200" cy="584776"/>
          </a:xfrm>
          <a:prstGeom prst="rect">
            <a:avLst/>
          </a:prstGeom>
        </p:spPr>
        <p:txBody>
          <a:bodyPr vert="horz" wrap="square" lIns="91440" tIns="45720" rIns="91440" bIns="45720" rtlCol="0">
            <a:spAutoFit/>
          </a:bodyPr>
          <a:lstStyle>
            <a:lvl1pPr marL="0" indent="0" algn="r" defTabSz="914400" rtl="0" eaLnBrk="1" latinLnBrk="0" hangingPunct="1">
              <a:spcBef>
                <a:spcPts val="0"/>
              </a:spcBef>
              <a:buSzPct val="80000"/>
              <a:buFont typeface="Wingdings" pitchFamily="2" charset="2"/>
              <a:buNone/>
              <a:defRPr sz="1600" b="1" kern="1200">
                <a:solidFill>
                  <a:schemeClr val="tx1">
                    <a:lumMod val="65000"/>
                    <a:lumOff val="3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a:t>
            </a:r>
            <a:br>
              <a:rPr lang="fr-CH" dirty="0"/>
            </a:br>
            <a:r>
              <a:rPr lang="fr-CH" dirty="0"/>
              <a:t>title style</a:t>
            </a:r>
          </a:p>
        </p:txBody>
      </p:sp>
      <p:sp>
        <p:nvSpPr>
          <p:cNvPr id="9" name="Content Placeholder 2"/>
          <p:cNvSpPr>
            <a:spLocks noGrp="1"/>
          </p:cNvSpPr>
          <p:nvPr>
            <p:ph idx="13"/>
          </p:nvPr>
        </p:nvSpPr>
        <p:spPr>
          <a:xfrm>
            <a:off x="3886200" y="1809750"/>
            <a:ext cx="4800600" cy="29718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305800" cy="609600"/>
          </a:xfrm>
          <a:prstGeom prst="rect">
            <a:avLst/>
          </a:prstGeom>
        </p:spPr>
        <p:txBody>
          <a:bodyPr lIns="0" rIns="0" anchor="t"/>
          <a:lstStyle>
            <a:lvl1pPr algn="l">
              <a:lnSpc>
                <a:spcPct val="100000"/>
              </a:lnSpc>
              <a:defRPr sz="2400" b="1" baseline="0"/>
            </a:lvl1pPr>
          </a:lstStyle>
          <a:p>
            <a:r>
              <a:rPr lang="fr-CH" dirty="0"/>
              <a:t>Click to edit Master title style</a:t>
            </a:r>
            <a:endParaRPr dirty="0"/>
          </a:p>
        </p:txBody>
      </p:sp>
      <p:sp>
        <p:nvSpPr>
          <p:cNvPr id="5" name="Date Placeholder 4"/>
          <p:cNvSpPr>
            <a:spLocks noGrp="1"/>
          </p:cNvSpPr>
          <p:nvPr>
            <p:ph type="dt" sz="half" idx="10"/>
          </p:nvPr>
        </p:nvSpPr>
        <p:spPr/>
        <p:txBody>
          <a:bodyPr/>
          <a:lstStyle/>
          <a:p>
            <a:fld id="{C7C552E3-2BB4-154A-B654-AFA01D184FE8}" type="datetime1">
              <a:rPr lang="en-US" smtClean="0"/>
              <a:pPr/>
              <a:t>6/9/18</a:t>
            </a:fld>
            <a:endParaRPr lang="en-US"/>
          </a:p>
        </p:txBody>
      </p:sp>
      <p:sp>
        <p:nvSpPr>
          <p:cNvPr id="6" name="Footer Placeholder 5"/>
          <p:cNvSpPr>
            <a:spLocks noGrp="1"/>
          </p:cNvSpPr>
          <p:nvPr>
            <p:ph type="ftr" sz="quarter" idx="11"/>
          </p:nvPr>
        </p:nvSpPr>
        <p:spPr/>
        <p:txBody>
          <a:bodyPr/>
          <a:lstStyle/>
          <a:p>
            <a:r>
              <a:rPr lang="en-US"/>
              <a:t>© World Scout Bureau Inc.</a:t>
            </a:r>
            <a:endParaRPr lang="en-US" dirty="0"/>
          </a:p>
        </p:txBody>
      </p:sp>
      <p:sp>
        <p:nvSpPr>
          <p:cNvPr id="7" name="Slide Number Placeholder 6"/>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C08E2B-07B6-9B46-A912-72E4A6F39A13}" type="datetime1">
              <a:rPr lang="en-US" smtClean="0"/>
              <a:pPr/>
              <a:t>6/9/18</a:t>
            </a:fld>
            <a:endParaRPr lang="en-US"/>
          </a:p>
        </p:txBody>
      </p:sp>
      <p:sp>
        <p:nvSpPr>
          <p:cNvPr id="6" name="Footer Placeholder 5"/>
          <p:cNvSpPr>
            <a:spLocks noGrp="1"/>
          </p:cNvSpPr>
          <p:nvPr>
            <p:ph type="ftr" sz="quarter" idx="11"/>
          </p:nvPr>
        </p:nvSpPr>
        <p:spPr/>
        <p:txBody>
          <a:bodyPr/>
          <a:lstStyle/>
          <a:p>
            <a:r>
              <a:rPr lang="en-US"/>
              <a:t>© World Scout Bureau Inc.</a:t>
            </a:r>
            <a:endParaRPr lang="en-US" dirty="0"/>
          </a:p>
        </p:txBody>
      </p:sp>
      <p:sp>
        <p:nvSpPr>
          <p:cNvPr id="7" name="Slide Number Placeholder 6"/>
          <p:cNvSpPr>
            <a:spLocks noGrp="1"/>
          </p:cNvSpPr>
          <p:nvPr>
            <p:ph type="sldNum" sz="quarter" idx="12"/>
          </p:nvPr>
        </p:nvSpPr>
        <p:spPr/>
        <p:txBody>
          <a:bodyPr/>
          <a:lstStyle/>
          <a:p>
            <a:fld id="{5F702A45-47BF-984A-A12C-FE3DF6400CA5}" type="slidenum">
              <a:rPr lang="en-US" smtClean="0"/>
              <a:pPr/>
              <a:t>‹#›</a:t>
            </a:fld>
            <a:endParaRPr lang="en-US" dirty="0"/>
          </a:p>
        </p:txBody>
      </p:sp>
      <p:sp>
        <p:nvSpPr>
          <p:cNvPr id="8" name="Title 1"/>
          <p:cNvSpPr>
            <a:spLocks noGrp="1"/>
          </p:cNvSpPr>
          <p:nvPr>
            <p:ph type="title" hasCustomPrompt="1"/>
          </p:nvPr>
        </p:nvSpPr>
        <p:spPr>
          <a:xfrm>
            <a:off x="4800600" y="1123950"/>
            <a:ext cx="3886200" cy="838200"/>
          </a:xfrm>
          <a:prstGeom prst="rect">
            <a:avLst/>
          </a:prstGeom>
          <a:scene3d>
            <a:camera prst="orthographicFront"/>
            <a:lightRig rig="chilly" dir="t"/>
          </a:scene3d>
          <a:sp3d extrusionH="12700">
            <a:extrusionClr>
              <a:schemeClr val="bg1"/>
            </a:extrusionClr>
          </a:sp3d>
        </p:spPr>
        <p:txBody>
          <a:bodyPr vert="horz" lIns="0" tIns="45720" rIns="0" bIns="45720" rtlCol="0" anchor="t">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a:t>
            </a:r>
            <a:br>
              <a:rPr lang="fr-CH" dirty="0"/>
            </a:br>
            <a:r>
              <a:rPr lang="fr-CH" dirty="0"/>
              <a:t>Master title style</a:t>
            </a:r>
            <a:endParaRPr dirty="0"/>
          </a:p>
        </p:txBody>
      </p:sp>
      <p:sp>
        <p:nvSpPr>
          <p:cNvPr id="11" name="Picture Placeholder 10"/>
          <p:cNvSpPr>
            <a:spLocks noGrp="1"/>
          </p:cNvSpPr>
          <p:nvPr>
            <p:ph type="pic" sz="quarter" idx="13"/>
          </p:nvPr>
        </p:nvSpPr>
        <p:spPr>
          <a:xfrm>
            <a:off x="533400" y="1276350"/>
            <a:ext cx="3962400" cy="28956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ctr" defTabSz="914400" rtl="0" eaLnBrk="1" latinLnBrk="0" hangingPunct="1">
              <a:spcBef>
                <a:spcPts val="2000"/>
              </a:spcBef>
              <a:buSzPct val="80000"/>
              <a:buFont typeface="Wingdings" pitchFamily="2" charset="2"/>
              <a:buNone/>
              <a:defRPr sz="16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9" name="Content Placeholder 2"/>
          <p:cNvSpPr>
            <a:spLocks noGrp="1"/>
          </p:cNvSpPr>
          <p:nvPr>
            <p:ph idx="1"/>
          </p:nvPr>
        </p:nvSpPr>
        <p:spPr>
          <a:xfrm>
            <a:off x="4800600" y="2190750"/>
            <a:ext cx="3886200" cy="25908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EE13CC-06FC-7D42-871B-0440A4F4488E}" type="datetime1">
              <a:rPr lang="en-US" smtClean="0"/>
              <a:pPr/>
              <a:t>6/9/18</a:t>
            </a:fld>
            <a:endParaRPr lang="en-US"/>
          </a:p>
        </p:txBody>
      </p:sp>
      <p:sp>
        <p:nvSpPr>
          <p:cNvPr id="6" name="Footer Placeholder 5"/>
          <p:cNvSpPr>
            <a:spLocks noGrp="1"/>
          </p:cNvSpPr>
          <p:nvPr>
            <p:ph type="ftr" sz="quarter" idx="11"/>
          </p:nvPr>
        </p:nvSpPr>
        <p:spPr/>
        <p:txBody>
          <a:bodyPr/>
          <a:lstStyle/>
          <a:p>
            <a:r>
              <a:rPr lang="en-US"/>
              <a:t>© World Scout Bureau Inc.</a:t>
            </a:r>
            <a:endParaRPr lang="en-US" dirty="0"/>
          </a:p>
        </p:txBody>
      </p:sp>
      <p:sp>
        <p:nvSpPr>
          <p:cNvPr id="7" name="Slide Number Placeholder 6"/>
          <p:cNvSpPr>
            <a:spLocks noGrp="1"/>
          </p:cNvSpPr>
          <p:nvPr>
            <p:ph type="sldNum" sz="quarter" idx="12"/>
          </p:nvPr>
        </p:nvSpPr>
        <p:spPr/>
        <p:txBody>
          <a:bodyPr/>
          <a:lstStyle/>
          <a:p>
            <a:fld id="{5F702A45-47BF-984A-A12C-FE3DF6400CA5}" type="slidenum">
              <a:rPr lang="en-US" smtClean="0"/>
              <a:pPr/>
              <a:t>‹#›</a:t>
            </a:fld>
            <a:endParaRPr lang="en-US" dirty="0"/>
          </a:p>
        </p:txBody>
      </p:sp>
      <p:sp>
        <p:nvSpPr>
          <p:cNvPr id="8" name="Title 1"/>
          <p:cNvSpPr>
            <a:spLocks noGrp="1"/>
          </p:cNvSpPr>
          <p:nvPr>
            <p:ph type="title" hasCustomPrompt="1"/>
          </p:nvPr>
        </p:nvSpPr>
        <p:spPr>
          <a:xfrm>
            <a:off x="4800600" y="1123950"/>
            <a:ext cx="3886200" cy="838200"/>
          </a:xfrm>
          <a:prstGeom prst="rect">
            <a:avLst/>
          </a:prstGeom>
          <a:scene3d>
            <a:camera prst="orthographicFront"/>
            <a:lightRig rig="chilly" dir="t"/>
          </a:scene3d>
          <a:sp3d extrusionH="12700">
            <a:extrusionClr>
              <a:schemeClr val="bg1"/>
            </a:extrusionClr>
          </a:sp3d>
        </p:spPr>
        <p:txBody>
          <a:bodyPr vert="horz" lIns="0" tIns="45720" rIns="0" bIns="45720" rtlCol="0" anchor="t">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a:t>
            </a:r>
            <a:br>
              <a:rPr lang="fr-CH" dirty="0"/>
            </a:br>
            <a:r>
              <a:rPr lang="fr-CH" dirty="0"/>
              <a:t>Master title style</a:t>
            </a:r>
            <a:endParaRPr dirty="0"/>
          </a:p>
        </p:txBody>
      </p:sp>
      <p:sp>
        <p:nvSpPr>
          <p:cNvPr id="9" name="Text Placeholder 3"/>
          <p:cNvSpPr>
            <a:spLocks noGrp="1"/>
          </p:cNvSpPr>
          <p:nvPr>
            <p:ph type="body" sz="half" idx="2" hasCustomPrompt="1"/>
          </p:nvPr>
        </p:nvSpPr>
        <p:spPr>
          <a:xfrm>
            <a:off x="4800600" y="2190750"/>
            <a:ext cx="3886199" cy="2286000"/>
          </a:xfrm>
          <a:prstGeom prst="rect">
            <a:avLst/>
          </a:prstGeom>
          <a:effectLst/>
        </p:spPr>
        <p:txBody>
          <a:bodyPr vert="horz" lIns="0" tIns="45720" rIns="0" bIns="45720" rtlCol="0">
            <a:normAutofit/>
            <a:scene3d>
              <a:camera prst="orthographicFront"/>
              <a:lightRig rig="chilly" dir="t"/>
            </a:scene3d>
            <a:sp3d extrusionH="6350">
              <a:extrusionClr>
                <a:schemeClr val="bg1"/>
              </a:extrusionClr>
            </a:sp3d>
          </a:bodyPr>
          <a:lstStyle>
            <a:lvl1pPr marL="0" indent="0" algn="l" defTabSz="914400" rtl="0" eaLnBrk="1" latinLnBrk="0" hangingPunct="1">
              <a:lnSpc>
                <a:spcPct val="110000"/>
              </a:lnSpc>
              <a:spcBef>
                <a:spcPts val="2000"/>
              </a:spcBef>
              <a:buSzPct val="80000"/>
              <a:buFont typeface="Wingdings" pitchFamily="2" charset="2"/>
              <a:buNone/>
              <a:defRPr sz="160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fr-CH" dirty="0"/>
              <a:t>Click to edit Master </a:t>
            </a:r>
            <a:br>
              <a:rPr lang="fr-CH" dirty="0"/>
            </a:br>
            <a:r>
              <a:rPr lang="fr-CH" dirty="0"/>
              <a:t>title style</a:t>
            </a:r>
          </a:p>
        </p:txBody>
      </p:sp>
      <p:sp>
        <p:nvSpPr>
          <p:cNvPr id="11" name="Picture Placeholder 10"/>
          <p:cNvSpPr>
            <a:spLocks noGrp="1"/>
          </p:cNvSpPr>
          <p:nvPr>
            <p:ph type="pic" sz="quarter" idx="13"/>
          </p:nvPr>
        </p:nvSpPr>
        <p:spPr>
          <a:xfrm>
            <a:off x="533400" y="1276350"/>
            <a:ext cx="3962400" cy="28956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ctr" defTabSz="914400" rtl="0" eaLnBrk="1" latinLnBrk="0" hangingPunct="1">
              <a:spcBef>
                <a:spcPts val="2000"/>
              </a:spcBef>
              <a:buSzPct val="80000"/>
              <a:buFont typeface="Wingdings" pitchFamily="2" charset="2"/>
              <a:buNone/>
              <a:defRPr sz="16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2">
                <a:tint val="10000"/>
                <a:alpha val="80000"/>
                <a:satMod val="30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7" name="Rectangle 97"/>
          <p:cNvSpPr>
            <a:spLocks noChangeArrowheads="1"/>
          </p:cNvSpPr>
          <p:nvPr userDrawn="1"/>
        </p:nvSpPr>
        <p:spPr bwMode="auto">
          <a:xfrm>
            <a:off x="0" y="4939258"/>
            <a:ext cx="9144000" cy="204243"/>
          </a:xfrm>
          <a:prstGeom prst="rect">
            <a:avLst/>
          </a:prstGeom>
          <a:solidFill>
            <a:srgbClr val="4E0E8C"/>
          </a:solidFill>
          <a:ln w="9525">
            <a:noFill/>
            <a:miter lim="800000"/>
            <a:headEnd/>
            <a:tailEnd/>
          </a:ln>
        </p:spPr>
        <p:txBody>
          <a:bodyPr wrap="none" anchor="ctr">
            <a:prstTxWarp prst="textNoShape">
              <a:avLst/>
            </a:prstTxWarp>
          </a:bodyPr>
          <a:lstStyle/>
          <a:p>
            <a:endParaRPr lang="en-US" sz="800"/>
          </a:p>
        </p:txBody>
      </p:sp>
      <p:sp>
        <p:nvSpPr>
          <p:cNvPr id="4" name="Date Placeholder 3"/>
          <p:cNvSpPr>
            <a:spLocks noGrp="1"/>
          </p:cNvSpPr>
          <p:nvPr>
            <p:ph type="dt" sz="half" idx="2"/>
          </p:nvPr>
        </p:nvSpPr>
        <p:spPr>
          <a:xfrm>
            <a:off x="457200" y="4933950"/>
            <a:ext cx="2133600" cy="208430"/>
          </a:xfrm>
          <a:prstGeom prst="rect">
            <a:avLst/>
          </a:prstGeom>
        </p:spPr>
        <p:txBody>
          <a:bodyPr vert="horz" lIns="91440" tIns="45720" rIns="91440" bIns="45720" rtlCol="0" anchor="ctr"/>
          <a:lstStyle>
            <a:lvl1pPr marL="0" algn="l" defTabSz="914400" rtl="0" eaLnBrk="1" latinLnBrk="0" hangingPunct="1">
              <a:defRPr sz="700" b="0" kern="1200">
                <a:solidFill>
                  <a:schemeClr val="bg1"/>
                </a:solidFill>
                <a:latin typeface="+mn-lt"/>
                <a:ea typeface="+mn-ea"/>
                <a:cs typeface="+mn-cs"/>
              </a:defRPr>
            </a:lvl1pPr>
          </a:lstStyle>
          <a:p>
            <a:fld id="{E503DB75-C85A-6145-A5A9-63D324C9090B}" type="datetime1">
              <a:rPr lang="en-US" smtClean="0"/>
              <a:pPr/>
              <a:t>6/9/18</a:t>
            </a:fld>
            <a:endParaRPr lang="en-US" dirty="0"/>
          </a:p>
        </p:txBody>
      </p:sp>
      <p:sp>
        <p:nvSpPr>
          <p:cNvPr id="5" name="Footer Placeholder 4"/>
          <p:cNvSpPr>
            <a:spLocks noGrp="1"/>
          </p:cNvSpPr>
          <p:nvPr>
            <p:ph type="ftr" sz="quarter" idx="3"/>
          </p:nvPr>
        </p:nvSpPr>
        <p:spPr>
          <a:xfrm>
            <a:off x="3886200" y="4932828"/>
            <a:ext cx="1905000" cy="209552"/>
          </a:xfrm>
          <a:prstGeom prst="rect">
            <a:avLst/>
          </a:prstGeom>
        </p:spPr>
        <p:txBody>
          <a:bodyPr vert="horz" wrap="square" lIns="0" tIns="45720" rIns="0" bIns="45720" rtlCol="0" anchor="ctr">
            <a:noAutofit/>
          </a:bodyPr>
          <a:lstStyle>
            <a:lvl1pPr marL="0" indent="0" algn="ctr" defTabSz="914400" rtl="0" eaLnBrk="1" latinLnBrk="0" hangingPunct="1">
              <a:spcBef>
                <a:spcPts val="0"/>
              </a:spcBef>
              <a:spcAft>
                <a:spcPts val="0"/>
              </a:spcAft>
              <a:defRPr sz="700" b="0" strike="noStrike" kern="100" cap="none" spc="100">
                <a:solidFill>
                  <a:schemeClr val="bg1"/>
                </a:solidFill>
                <a:latin typeface="+mn-lt"/>
                <a:ea typeface="+mn-ea"/>
                <a:cs typeface="+mn-cs"/>
              </a:defRPr>
            </a:lvl1pPr>
          </a:lstStyle>
          <a:p>
            <a:r>
              <a:rPr lang="en-US" dirty="0"/>
              <a:t>© World Scout Bureau Inc.</a:t>
            </a:r>
          </a:p>
        </p:txBody>
      </p:sp>
      <p:sp>
        <p:nvSpPr>
          <p:cNvPr id="6" name="Slide Number Placeholder 5"/>
          <p:cNvSpPr>
            <a:spLocks noGrp="1"/>
          </p:cNvSpPr>
          <p:nvPr>
            <p:ph type="sldNum" sz="quarter" idx="4"/>
          </p:nvPr>
        </p:nvSpPr>
        <p:spPr>
          <a:xfrm>
            <a:off x="6553200" y="4933950"/>
            <a:ext cx="2133600" cy="208430"/>
          </a:xfrm>
          <a:prstGeom prst="rect">
            <a:avLst/>
          </a:prstGeom>
        </p:spPr>
        <p:txBody>
          <a:bodyPr vert="horz" lIns="91440" tIns="45720" rIns="91440" bIns="45720" rtlCol="0" anchor="ctr"/>
          <a:lstStyle>
            <a:lvl1pPr marL="0" algn="r" defTabSz="914400" rtl="0" eaLnBrk="1" latinLnBrk="0" hangingPunct="1">
              <a:defRPr sz="700" b="0" kern="1200">
                <a:solidFill>
                  <a:schemeClr val="bg1"/>
                </a:solidFill>
                <a:latin typeface="+mn-lt"/>
                <a:ea typeface="+mn-ea"/>
                <a:cs typeface="+mn-cs"/>
              </a:defRPr>
            </a:lvl1pPr>
          </a:lstStyle>
          <a:p>
            <a:fld id="{5F702A45-47BF-984A-A12C-FE3DF6400CA5}" type="slidenum">
              <a:rPr lang="en-US" smtClean="0"/>
              <a:pPr/>
              <a:t>‹#›</a:t>
            </a:fld>
            <a:endParaRPr lang="en-US" dirty="0"/>
          </a:p>
        </p:txBody>
      </p:sp>
      <p:pic>
        <p:nvPicPr>
          <p:cNvPr id="11" name="Picture 2"/>
          <p:cNvPicPr>
            <a:picLocks noChangeAspect="1" noChangeArrowheads="1"/>
          </p:cNvPicPr>
          <p:nvPr userDrawn="1"/>
        </p:nvPicPr>
        <p:blipFill>
          <a:blip r:embed="rId16">
            <a:alphaModFix/>
          </a:blip>
          <a:srcRect/>
          <a:stretch>
            <a:fillRect/>
          </a:stretch>
        </p:blipFill>
        <p:spPr bwMode="auto">
          <a:xfrm>
            <a:off x="6934200" y="114838"/>
            <a:ext cx="1998663" cy="628112"/>
          </a:xfrm>
          <a:prstGeom prst="rect">
            <a:avLst/>
          </a:prstGeom>
          <a:noFill/>
          <a:ln w="9525">
            <a:noFill/>
            <a:miter lim="800000"/>
            <a:headEnd/>
            <a:tailEnd/>
          </a:ln>
          <a:effectLst/>
        </p:spPr>
      </p:pic>
      <p:pic>
        <p:nvPicPr>
          <p:cNvPr id="9" name="Picture 8" descr="TOP MASTER PPT WSB2012_gen_EN.png"/>
          <p:cNvPicPr>
            <a:picLocks noChangeAspect="1"/>
          </p:cNvPicPr>
          <p:nvPr userDrawn="1"/>
        </p:nvPicPr>
        <p:blipFill>
          <a:blip r:embed="rId17"/>
          <a:stretch>
            <a:fillRect/>
          </a:stretch>
        </p:blipFill>
        <p:spPr>
          <a:xfrm>
            <a:off x="0" y="0"/>
            <a:ext cx="9144000" cy="728663"/>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59" r:id="rId2"/>
    <p:sldLayoutId id="2147483763" r:id="rId3"/>
    <p:sldLayoutId id="2147483743" r:id="rId4"/>
    <p:sldLayoutId id="2147483748" r:id="rId5"/>
    <p:sldLayoutId id="2147483760" r:id="rId6"/>
    <p:sldLayoutId id="2147483750" r:id="rId7"/>
    <p:sldLayoutId id="2147483751" r:id="rId8"/>
    <p:sldLayoutId id="2147483762" r:id="rId9"/>
    <p:sldLayoutId id="2147483761" r:id="rId10"/>
    <p:sldLayoutId id="2147483757" r:id="rId11"/>
    <p:sldLayoutId id="2147483742" r:id="rId12"/>
    <p:sldLayoutId id="2147483749" r:id="rId13"/>
    <p:sldLayoutId id="2147483758" r:id="rId14"/>
  </p:sldLayoutIdLst>
  <p:hf hdr="0" dt="0"/>
  <p:txStyles>
    <p:titleStyle>
      <a:lvl1pPr algn="l" defTabSz="914400" rtl="0" eaLnBrk="1" latinLnBrk="0" hangingPunct="1">
        <a:lnSpc>
          <a:spcPct val="100000"/>
        </a:lnSpc>
        <a:spcBef>
          <a:spcPct val="0"/>
        </a:spcBef>
        <a:spcAft>
          <a:spcPts val="1800"/>
        </a:spcAft>
        <a:buNone/>
        <a:defRPr sz="2400" b="1" kern="1200" baseline="0">
          <a:solidFill>
            <a:schemeClr val="tx2"/>
          </a:soli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1600" b="1" kern="1200" cap="none">
          <a:solidFill>
            <a:schemeClr val="tx1">
              <a:lumMod val="75000"/>
              <a:lumOff val="25000"/>
            </a:schemeClr>
          </a:soli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339080" y="915566"/>
            <a:ext cx="8347720" cy="1143372"/>
          </a:xfrm>
        </p:spPr>
        <p:txBody>
          <a:bodyPr/>
          <a:lstStyle/>
          <a:p>
            <a:r>
              <a:rPr lang="en-US" sz="3000" dirty="0">
                <a:solidFill>
                  <a:srgbClr val="4E0E8C"/>
                </a:solidFill>
                <a:latin typeface="Calibri"/>
                <a:cs typeface="Calibri"/>
              </a:rPr>
              <a:t>Global Support Assessment Tool</a:t>
            </a:r>
            <a:br>
              <a:rPr lang="en-US" sz="3000" dirty="0">
                <a:solidFill>
                  <a:srgbClr val="4E0E8C"/>
                </a:solidFill>
                <a:latin typeface="Calibri"/>
                <a:cs typeface="Calibri"/>
              </a:rPr>
            </a:br>
            <a:r>
              <a:rPr lang="en-US" sz="2400" b="0" i="1" dirty="0">
                <a:solidFill>
                  <a:schemeClr val="tx1"/>
                </a:solidFill>
                <a:latin typeface="Calibri"/>
                <a:cs typeface="Calibri"/>
              </a:rPr>
              <a:t>Examples of documents to be presented as evidence</a:t>
            </a:r>
            <a:endParaRPr lang="en-US" sz="2400" dirty="0">
              <a:solidFill>
                <a:schemeClr val="tx1"/>
              </a:solidFill>
              <a:latin typeface="Calibri"/>
              <a:cs typeface="Calibri"/>
            </a:endParaRPr>
          </a:p>
        </p:txBody>
      </p:sp>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1</a:t>
            </a:fld>
            <a:endParaRPr lang="en-US" dirty="0"/>
          </a:p>
        </p:txBody>
      </p:sp>
      <p:sp>
        <p:nvSpPr>
          <p:cNvPr id="2" name="TextBox 1"/>
          <p:cNvSpPr txBox="1"/>
          <p:nvPr/>
        </p:nvSpPr>
        <p:spPr>
          <a:xfrm>
            <a:off x="313379" y="2355726"/>
            <a:ext cx="8435085" cy="2369880"/>
          </a:xfrm>
          <a:prstGeom prst="rect">
            <a:avLst/>
          </a:prstGeom>
          <a:noFill/>
        </p:spPr>
        <p:txBody>
          <a:bodyPr wrap="square" rtlCol="0">
            <a:spAutoFit/>
          </a:bodyPr>
          <a:lstStyle/>
          <a:p>
            <a:r>
              <a:rPr lang="en-US" sz="1600" dirty="0">
                <a:latin typeface="Calibri"/>
                <a:cs typeface="Calibri"/>
              </a:rPr>
              <a:t>This presentation offers an overview of examples of documents that can be presented as evidence for each GSAT Dimension. As every NSO/A is different, documents can be called and introduced in different ways. The proposed list of examples should therefore </a:t>
            </a:r>
            <a:r>
              <a:rPr lang="en-US" sz="1600" b="1" dirty="0">
                <a:latin typeface="Calibri"/>
                <a:cs typeface="Calibri"/>
              </a:rPr>
              <a:t>not</a:t>
            </a:r>
            <a:r>
              <a:rPr lang="en-US" sz="1600" dirty="0">
                <a:latin typeface="Calibri"/>
                <a:cs typeface="Calibri"/>
              </a:rPr>
              <a:t> be considered as restrictive. </a:t>
            </a:r>
          </a:p>
          <a:p>
            <a:endParaRPr lang="en-US" sz="1000" dirty="0">
              <a:latin typeface="Calibri"/>
              <a:cs typeface="Calibri"/>
            </a:endParaRPr>
          </a:p>
          <a:p>
            <a:pPr lvl="0"/>
            <a:r>
              <a:rPr lang="en-US" sz="1600" dirty="0">
                <a:latin typeface="Calibri"/>
                <a:cs typeface="Calibri"/>
              </a:rPr>
              <a:t>Sources of information, that can be presented as evidence, can come in the form of </a:t>
            </a:r>
            <a:r>
              <a:rPr lang="en-US" sz="1600" b="1" dirty="0">
                <a:latin typeface="Calibri"/>
                <a:cs typeface="Calibri"/>
              </a:rPr>
              <a:t>Policies, Procedures, Systems, Reports, Records, Communications, Rules, Regulations, Guidelines, Manuals, Charts, Articles, Checklists, Lists, ToRs, Logbooks, Forms, Evaluations, Data… </a:t>
            </a:r>
            <a:r>
              <a:rPr lang="en-US" sz="1600" dirty="0">
                <a:latin typeface="Calibri"/>
                <a:cs typeface="Calibri"/>
              </a:rPr>
              <a:t>and many more.</a:t>
            </a:r>
          </a:p>
          <a:p>
            <a:pPr lvl="0"/>
            <a:endParaRPr lang="en-US" sz="1000" b="1" dirty="0">
              <a:latin typeface="Calibri"/>
              <a:cs typeface="Calibri"/>
            </a:endParaRPr>
          </a:p>
          <a:p>
            <a:pPr lvl="0"/>
            <a:r>
              <a:rPr lang="en-US" sz="1600" dirty="0">
                <a:latin typeface="Calibri"/>
                <a:cs typeface="Calibri"/>
              </a:rPr>
              <a:t>The following presents these examples, together with reference documents when applicable.</a:t>
            </a:r>
          </a:p>
        </p:txBody>
      </p:sp>
    </p:spTree>
    <p:extLst>
      <p:ext uri="{BB962C8B-B14F-4D97-AF65-F5344CB8AC3E}">
        <p14:creationId xmlns:p14="http://schemas.microsoft.com/office/powerpoint/2010/main" val="2929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10</a:t>
            </a:fld>
            <a:endParaRPr lang="en-US" dirty="0"/>
          </a:p>
        </p:txBody>
      </p:sp>
      <p:pic>
        <p:nvPicPr>
          <p:cNvPr id="2" name="Picture 1" descr="9. GROWTH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4" y="899974"/>
            <a:ext cx="3240000" cy="1023704"/>
          </a:xfrm>
          <a:prstGeom prst="rect">
            <a:avLst/>
          </a:prstGeom>
        </p:spPr>
      </p:pic>
      <p:sp>
        <p:nvSpPr>
          <p:cNvPr id="9" name="Rectangle 8"/>
          <p:cNvSpPr/>
          <p:nvPr/>
        </p:nvSpPr>
        <p:spPr>
          <a:xfrm>
            <a:off x="251520" y="2211710"/>
            <a:ext cx="4176464" cy="1892826"/>
          </a:xfrm>
          <a:prstGeom prst="rect">
            <a:avLst/>
          </a:prstGeom>
        </p:spPr>
        <p:txBody>
          <a:bodyPr wrap="square">
            <a:spAutoFit/>
          </a:bodyPr>
          <a:lstStyle/>
          <a:p>
            <a:r>
              <a:rPr lang="en-US" sz="1300" dirty="0">
                <a:solidFill>
                  <a:schemeClr val="tx1">
                    <a:lumMod val="85000"/>
                    <a:lumOff val="15000"/>
                  </a:schemeClr>
                </a:solidFill>
                <a:latin typeface="Calibri"/>
                <a:cs typeface="Calibri"/>
              </a:rPr>
              <a:t>This Dimension (9) expresses the need for non-profits in general to make efforts to keep their current levels of service and funding. Those NSOs that grow are likely to do something proactively (otherwise, “competition” is likely to dent their “market share”). Several factors are critical to a non-profit’s ability to grow among which: Preparing for growth, demonstrating results, marketing to specific funders and engaging Board members’ time, talent and resources.</a:t>
            </a:r>
          </a:p>
        </p:txBody>
      </p:sp>
      <p:grpSp>
        <p:nvGrpSpPr>
          <p:cNvPr id="13" name="Group 12"/>
          <p:cNvGrpSpPr/>
          <p:nvPr/>
        </p:nvGrpSpPr>
        <p:grpSpPr>
          <a:xfrm>
            <a:off x="4938676" y="2395567"/>
            <a:ext cx="3521756" cy="1904375"/>
            <a:chOff x="4971445" y="1690086"/>
            <a:chExt cx="3309526" cy="1904375"/>
          </a:xfrm>
        </p:grpSpPr>
        <p:sp>
          <p:nvSpPr>
            <p:cNvPr id="3" name="AutoShape 1"/>
            <p:cNvSpPr>
              <a:spLocks noChangeArrowheads="1"/>
            </p:cNvSpPr>
            <p:nvPr/>
          </p:nvSpPr>
          <p:spPr bwMode="auto">
            <a:xfrm>
              <a:off x="6948264" y="2592753"/>
              <a:ext cx="1332707" cy="36036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Policy on Diversity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6" name="AutoShape 2"/>
            <p:cNvSpPr>
              <a:spLocks noChangeArrowheads="1"/>
            </p:cNvSpPr>
            <p:nvPr/>
          </p:nvSpPr>
          <p:spPr bwMode="auto">
            <a:xfrm>
              <a:off x="4971445" y="1690086"/>
              <a:ext cx="3309525" cy="32385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Membership registration system</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 name="AutoShape 3"/>
            <p:cNvSpPr>
              <a:spLocks noChangeArrowheads="1"/>
            </p:cNvSpPr>
            <p:nvPr/>
          </p:nvSpPr>
          <p:spPr bwMode="auto">
            <a:xfrm>
              <a:off x="4971446" y="2128593"/>
              <a:ext cx="1904810" cy="36036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Resource generation policy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8" name="AutoShape 4"/>
            <p:cNvSpPr>
              <a:spLocks noChangeArrowheads="1"/>
            </p:cNvSpPr>
            <p:nvPr/>
          </p:nvSpPr>
          <p:spPr bwMode="auto">
            <a:xfrm>
              <a:off x="6948264" y="2128593"/>
              <a:ext cx="1328303" cy="36036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Growth Strategy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0" name="AutoShape 4"/>
            <p:cNvSpPr>
              <a:spLocks noChangeArrowheads="1"/>
            </p:cNvSpPr>
            <p:nvPr/>
          </p:nvSpPr>
          <p:spPr bwMode="auto">
            <a:xfrm>
              <a:off x="4971446" y="2592753"/>
              <a:ext cx="1904809"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Communications/Brand</a:t>
              </a:r>
              <a:r>
                <a:rPr kumimoji="0" lang="en-AU" sz="1200" b="0" i="0" u="none" strike="noStrike" cap="none" normalizeH="0" dirty="0">
                  <a:ln>
                    <a:noFill/>
                  </a:ln>
                  <a:solidFill>
                    <a:srgbClr val="660066"/>
                  </a:solidFill>
                  <a:effectLst/>
                  <a:latin typeface="Calibri" charset="0"/>
                  <a:ea typeface="ÇlÇr ñæí©" charset="0"/>
                </a:rPr>
                <a:t> </a:t>
              </a:r>
              <a:br>
                <a:rPr kumimoji="0" lang="en-AU" sz="1200" b="0" i="0" u="none" strike="noStrike" cap="none" normalizeH="0" dirty="0">
                  <a:ln>
                    <a:noFill/>
                  </a:ln>
                  <a:solidFill>
                    <a:srgbClr val="660066"/>
                  </a:solidFill>
                  <a:effectLst/>
                  <a:latin typeface="Calibri" charset="0"/>
                  <a:ea typeface="ÇlÇr ñæí©" charset="0"/>
                </a:rPr>
              </a:br>
              <a:r>
                <a:rPr kumimoji="0" lang="en-AU" sz="1200" b="0" i="0" u="none" strike="noStrike" cap="none" normalizeH="0" baseline="0" dirty="0">
                  <a:ln>
                    <a:noFill/>
                  </a:ln>
                  <a:solidFill>
                    <a:srgbClr val="660066"/>
                  </a:solidFill>
                  <a:effectLst/>
                  <a:latin typeface="Calibri" charset="0"/>
                  <a:ea typeface="ÇlÇr ñæí©" charset="0"/>
                </a:rPr>
                <a:t>Strategy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AutoShape 4"/>
            <p:cNvSpPr>
              <a:spLocks noChangeArrowheads="1"/>
            </p:cNvSpPr>
            <p:nvPr/>
          </p:nvSpPr>
          <p:spPr bwMode="auto">
            <a:xfrm>
              <a:off x="4971446" y="3054461"/>
              <a:ext cx="3305121" cy="54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Posters, leaflets,</a:t>
              </a:r>
              <a:r>
                <a:rPr kumimoji="0" lang="en-AU" sz="1200" b="0" i="0" u="none" strike="noStrike" cap="none" normalizeH="0" dirty="0">
                  <a:ln>
                    <a:noFill/>
                  </a:ln>
                  <a:solidFill>
                    <a:srgbClr val="660066"/>
                  </a:solidFill>
                  <a:effectLst/>
                  <a:latin typeface="Calibri" charset="0"/>
                  <a:ea typeface="ÇlÇr ñæí©" charset="0"/>
                </a:rPr>
                <a:t> publications, newsletters, </a:t>
              </a:r>
              <a:br>
                <a:rPr kumimoji="0" lang="en-AU" sz="1200" b="0" i="0" u="none" strike="noStrike" cap="none" normalizeH="0" dirty="0">
                  <a:ln>
                    <a:noFill/>
                  </a:ln>
                  <a:solidFill>
                    <a:srgbClr val="660066"/>
                  </a:solidFill>
                  <a:effectLst/>
                  <a:latin typeface="Calibri" charset="0"/>
                  <a:ea typeface="ÇlÇr ñæí©" charset="0"/>
                </a:rPr>
              </a:br>
              <a:r>
                <a:rPr kumimoji="0" lang="en-AU" sz="1200" b="0" i="0" u="none" strike="noStrike" cap="none" normalizeH="0" dirty="0">
                  <a:ln>
                    <a:noFill/>
                  </a:ln>
                  <a:solidFill>
                    <a:srgbClr val="660066"/>
                  </a:solidFill>
                  <a:effectLst/>
                  <a:latin typeface="Calibri" charset="0"/>
                  <a:ea typeface="ÇlÇr ñæí©" charset="0"/>
                </a:rPr>
                <a:t>website, social media posts, etc…</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
        <p:nvSpPr>
          <p:cNvPr id="14" name="Rectangle 13"/>
          <p:cNvSpPr/>
          <p:nvPr/>
        </p:nvSpPr>
        <p:spPr>
          <a:xfrm>
            <a:off x="4863681" y="1991330"/>
            <a:ext cx="3812775" cy="292388"/>
          </a:xfrm>
          <a:prstGeom prst="rect">
            <a:avLst/>
          </a:prstGeom>
        </p:spPr>
        <p:txBody>
          <a:bodyPr wrap="none">
            <a:spAutoFit/>
          </a:bodyPr>
          <a:lstStyle/>
          <a:p>
            <a:r>
              <a:rPr lang="en-US" sz="1300" b="1" dirty="0">
                <a:solidFill>
                  <a:srgbClr val="262626"/>
                </a:solidFill>
                <a:latin typeface="Calibri"/>
                <a:cs typeface="Calibri"/>
              </a:rPr>
              <a:t>Examples of documents to be presented as evidence</a:t>
            </a:r>
          </a:p>
        </p:txBody>
      </p:sp>
    </p:spTree>
    <p:extLst>
      <p:ext uri="{BB962C8B-B14F-4D97-AF65-F5344CB8AC3E}">
        <p14:creationId xmlns:p14="http://schemas.microsoft.com/office/powerpoint/2010/main" val="63428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11</a:t>
            </a:fld>
            <a:endParaRPr lang="en-US" dirty="0"/>
          </a:p>
        </p:txBody>
      </p:sp>
      <p:pic>
        <p:nvPicPr>
          <p:cNvPr id="2" name="Picture 1" descr="10. CONTINUOUS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4" y="815092"/>
            <a:ext cx="3240000" cy="892562"/>
          </a:xfrm>
          <a:prstGeom prst="rect">
            <a:avLst/>
          </a:prstGeom>
        </p:spPr>
      </p:pic>
      <p:grpSp>
        <p:nvGrpSpPr>
          <p:cNvPr id="3" name="Group 2"/>
          <p:cNvGrpSpPr/>
          <p:nvPr/>
        </p:nvGrpSpPr>
        <p:grpSpPr>
          <a:xfrm>
            <a:off x="4566016" y="2516578"/>
            <a:ext cx="3678392" cy="1303512"/>
            <a:chOff x="4422001" y="2031727"/>
            <a:chExt cx="3678392" cy="1303512"/>
          </a:xfrm>
        </p:grpSpPr>
        <p:sp>
          <p:nvSpPr>
            <p:cNvPr id="6" name="Folded Corner 5"/>
            <p:cNvSpPr>
              <a:spLocks noChangeAspect="1" noChangeArrowheads="1"/>
            </p:cNvSpPr>
            <p:nvPr/>
          </p:nvSpPr>
          <p:spPr bwMode="auto">
            <a:xfrm>
              <a:off x="4422001" y="2571750"/>
              <a:ext cx="1585142" cy="313002"/>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kern="1200" dirty="0">
                  <a:solidFill>
                    <a:srgbClr val="660066"/>
                  </a:solidFill>
                  <a:effectLst/>
                  <a:latin typeface="Calibri"/>
                  <a:ea typeface="ＭＳ ゴシック"/>
                  <a:cs typeface="Times New Roman"/>
                </a:rPr>
                <a:t>Appraisal Systems</a:t>
              </a:r>
              <a:r>
                <a:rPr lang="en-AU" sz="1200" kern="1200" dirty="0">
                  <a:solidFill>
                    <a:srgbClr val="660066"/>
                  </a:solidFill>
                  <a:effectLst/>
                  <a:latin typeface="Calibri"/>
                  <a:ea typeface="ＭＳ ゴシック"/>
                  <a:cs typeface="Times New Roman"/>
                </a:rPr>
                <a:t> </a:t>
              </a:r>
              <a:endParaRPr lang="en-US" sz="900" dirty="0">
                <a:effectLst/>
                <a:latin typeface="Verdana"/>
                <a:ea typeface="ＭＳ ゴシック"/>
                <a:cs typeface="Times New Roman"/>
              </a:endParaRPr>
            </a:p>
          </p:txBody>
        </p:sp>
        <p:sp>
          <p:nvSpPr>
            <p:cNvPr id="7" name="Folded Corner 6"/>
            <p:cNvSpPr>
              <a:spLocks noChangeArrowheads="1"/>
            </p:cNvSpPr>
            <p:nvPr/>
          </p:nvSpPr>
          <p:spPr bwMode="auto">
            <a:xfrm>
              <a:off x="4422001" y="2975239"/>
              <a:ext cx="1585142" cy="36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kern="1200" dirty="0">
                  <a:solidFill>
                    <a:srgbClr val="660066"/>
                  </a:solidFill>
                  <a:effectLst/>
                  <a:latin typeface="Calibri"/>
                  <a:ea typeface="ＭＳ ゴシック"/>
                  <a:cs typeface="Times New Roman"/>
                </a:rPr>
                <a:t>External audits report</a:t>
              </a:r>
              <a:endParaRPr lang="en-US" sz="900" dirty="0">
                <a:effectLst/>
                <a:latin typeface="Verdana"/>
                <a:ea typeface="ＭＳ ゴシック"/>
                <a:cs typeface="Times New Roman"/>
              </a:endParaRPr>
            </a:p>
          </p:txBody>
        </p:sp>
        <p:sp>
          <p:nvSpPr>
            <p:cNvPr id="8" name="Folded Corner 7"/>
            <p:cNvSpPr>
              <a:spLocks noChangeAspect="1" noChangeArrowheads="1"/>
            </p:cNvSpPr>
            <p:nvPr/>
          </p:nvSpPr>
          <p:spPr bwMode="auto">
            <a:xfrm>
              <a:off x="6084169" y="2787774"/>
              <a:ext cx="2016224" cy="52197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kern="1200" dirty="0">
                  <a:solidFill>
                    <a:srgbClr val="660066"/>
                  </a:solidFill>
                  <a:effectLst/>
                  <a:latin typeface="Calibri"/>
                  <a:ea typeface="ＭＳ ゴシック"/>
                  <a:cs typeface="Times New Roman"/>
                </a:rPr>
                <a:t>National Board meeting</a:t>
              </a:r>
            </a:p>
            <a:p>
              <a:pPr algn="ctr">
                <a:spcAft>
                  <a:spcPts val="0"/>
                </a:spcAft>
              </a:pPr>
              <a:r>
                <a:rPr lang="fr-CH" sz="1200" kern="1200" dirty="0">
                  <a:solidFill>
                    <a:srgbClr val="660066"/>
                  </a:solidFill>
                  <a:effectLst/>
                  <a:latin typeface="Calibri"/>
                  <a:ea typeface="ＭＳ ゴシック"/>
                  <a:cs typeface="Times New Roman"/>
                </a:rPr>
                <a:t>Minutes</a:t>
              </a:r>
              <a:r>
                <a:rPr lang="fr-CH" sz="1200" dirty="0">
                  <a:solidFill>
                    <a:srgbClr val="660066"/>
                  </a:solidFill>
                  <a:latin typeface="Calibri"/>
                  <a:ea typeface="ＭＳ ゴシック"/>
                  <a:cs typeface="Times New Roman"/>
                </a:rPr>
                <a:t> and</a:t>
              </a:r>
              <a:r>
                <a:rPr lang="fr-CH" sz="1200" kern="1200" dirty="0">
                  <a:solidFill>
                    <a:srgbClr val="660066"/>
                  </a:solidFill>
                  <a:effectLst/>
                  <a:latin typeface="Calibri"/>
                  <a:ea typeface="ＭＳ ゴシック"/>
                  <a:cs typeface="Times New Roman"/>
                </a:rPr>
                <a:t> plans of action</a:t>
              </a:r>
              <a:endParaRPr lang="en-US" sz="900" dirty="0">
                <a:effectLst/>
                <a:latin typeface="Verdana"/>
                <a:ea typeface="ＭＳ ゴシック"/>
                <a:cs typeface="Times New Roman"/>
              </a:endParaRPr>
            </a:p>
          </p:txBody>
        </p:sp>
        <p:sp>
          <p:nvSpPr>
            <p:cNvPr id="9" name="Folded Corner 8"/>
            <p:cNvSpPr>
              <a:spLocks noChangeArrowheads="1"/>
            </p:cNvSpPr>
            <p:nvPr/>
          </p:nvSpPr>
          <p:spPr bwMode="auto">
            <a:xfrm>
              <a:off x="4422001" y="2031743"/>
              <a:ext cx="1585142" cy="467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kern="1200" dirty="0">
                  <a:solidFill>
                    <a:srgbClr val="660066"/>
                  </a:solidFill>
                  <a:effectLst/>
                  <a:latin typeface="Calibri"/>
                  <a:ea typeface="ＭＳ ゴシック"/>
                  <a:cs typeface="Times New Roman"/>
                </a:rPr>
                <a:t>Activities/Project evaluations</a:t>
              </a:r>
              <a:endParaRPr lang="en-US" sz="900" dirty="0">
                <a:effectLst/>
                <a:latin typeface="Verdana"/>
                <a:ea typeface="ＭＳ ゴシック"/>
                <a:cs typeface="Times New Roman"/>
              </a:endParaRPr>
            </a:p>
          </p:txBody>
        </p:sp>
        <p:sp>
          <p:nvSpPr>
            <p:cNvPr id="10" name="Folded Corner 9"/>
            <p:cNvSpPr>
              <a:spLocks noChangeArrowheads="1"/>
            </p:cNvSpPr>
            <p:nvPr/>
          </p:nvSpPr>
          <p:spPr bwMode="auto">
            <a:xfrm>
              <a:off x="6082263" y="2031727"/>
              <a:ext cx="2018129" cy="323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kern="1200" dirty="0">
                  <a:solidFill>
                    <a:srgbClr val="660066"/>
                  </a:solidFill>
                  <a:effectLst/>
                  <a:latin typeface="Calibri"/>
                  <a:ea typeface="ＭＳ ゴシック"/>
                  <a:cs typeface="Times New Roman"/>
                </a:rPr>
                <a:t>Satisfaction Surveys</a:t>
              </a:r>
              <a:endParaRPr lang="en-US" sz="900" dirty="0">
                <a:effectLst/>
                <a:latin typeface="Verdana"/>
                <a:ea typeface="ＭＳ ゴシック"/>
                <a:cs typeface="Times New Roman"/>
              </a:endParaRPr>
            </a:p>
          </p:txBody>
        </p:sp>
        <p:sp>
          <p:nvSpPr>
            <p:cNvPr id="11" name="Folded Corner 10"/>
            <p:cNvSpPr>
              <a:spLocks noChangeAspect="1" noChangeArrowheads="1"/>
            </p:cNvSpPr>
            <p:nvPr/>
          </p:nvSpPr>
          <p:spPr bwMode="auto">
            <a:xfrm>
              <a:off x="6082263" y="2427734"/>
              <a:ext cx="2018129" cy="297403"/>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dirty="0">
                  <a:solidFill>
                    <a:srgbClr val="660066"/>
                  </a:solidFill>
                  <a:latin typeface="Calibri"/>
                  <a:ea typeface="ＭＳ ゴシック"/>
                  <a:cs typeface="Times New Roman"/>
                </a:rPr>
                <a:t>Archives, database</a:t>
              </a:r>
              <a:endParaRPr lang="en-US" sz="900" dirty="0">
                <a:effectLst/>
                <a:latin typeface="Verdana"/>
                <a:ea typeface="ＭＳ ゴシック"/>
                <a:cs typeface="Times New Roman"/>
              </a:endParaRPr>
            </a:p>
          </p:txBody>
        </p:sp>
      </p:grpSp>
      <p:sp>
        <p:nvSpPr>
          <p:cNvPr id="12" name="Rectangle 11"/>
          <p:cNvSpPr/>
          <p:nvPr/>
        </p:nvSpPr>
        <p:spPr>
          <a:xfrm>
            <a:off x="323528" y="2067694"/>
            <a:ext cx="4032448" cy="1692771"/>
          </a:xfrm>
          <a:prstGeom prst="rect">
            <a:avLst/>
          </a:prstGeom>
        </p:spPr>
        <p:txBody>
          <a:bodyPr wrap="square">
            <a:spAutoFit/>
          </a:bodyPr>
          <a:lstStyle/>
          <a:p>
            <a:r>
              <a:rPr lang="en-US" sz="1300" dirty="0">
                <a:solidFill>
                  <a:schemeClr val="tx1">
                    <a:lumMod val="85000"/>
                    <a:lumOff val="15000"/>
                  </a:schemeClr>
                </a:solidFill>
                <a:latin typeface="Calibri"/>
                <a:cs typeface="Calibri"/>
              </a:rPr>
              <a:t>This last Dimension (10) concentrates on the NSO’s continuous and sustained improvement. </a:t>
            </a:r>
            <a:r>
              <a:rPr lang="en-US" sz="1300">
                <a:solidFill>
                  <a:schemeClr val="tx1">
                    <a:lumMod val="85000"/>
                    <a:lumOff val="15000"/>
                  </a:schemeClr>
                </a:solidFill>
                <a:latin typeface="Calibri"/>
                <a:cs typeface="Calibri"/>
              </a:rPr>
              <a:t>All NSOs need to undergo an audit of their management systems, making their findings known to all concerned parties, implement corrective or preventive actions and ultimately take stock of the lessons learned, this is a prerequisite towards the NSO’s continuous improvement.</a:t>
            </a:r>
            <a:endParaRPr lang="en-US" sz="1300" dirty="0">
              <a:solidFill>
                <a:schemeClr val="tx1">
                  <a:lumMod val="85000"/>
                  <a:lumOff val="15000"/>
                </a:schemeClr>
              </a:solidFill>
              <a:latin typeface="Calibri"/>
              <a:cs typeface="Calibri"/>
            </a:endParaRPr>
          </a:p>
        </p:txBody>
      </p:sp>
      <p:sp>
        <p:nvSpPr>
          <p:cNvPr id="13" name="Rectangle 12"/>
          <p:cNvSpPr/>
          <p:nvPr/>
        </p:nvSpPr>
        <p:spPr>
          <a:xfrm>
            <a:off x="4503641" y="2006378"/>
            <a:ext cx="3812775" cy="292388"/>
          </a:xfrm>
          <a:prstGeom prst="rect">
            <a:avLst/>
          </a:prstGeom>
        </p:spPr>
        <p:txBody>
          <a:bodyPr wrap="none">
            <a:spAutoFit/>
          </a:bodyPr>
          <a:lstStyle/>
          <a:p>
            <a:r>
              <a:rPr lang="en-US" sz="1300" b="1" dirty="0">
                <a:solidFill>
                  <a:srgbClr val="262626"/>
                </a:solidFill>
                <a:latin typeface="Calibri"/>
                <a:cs typeface="Calibri"/>
              </a:rPr>
              <a:t>Examples of documents to be presented as evidence</a:t>
            </a:r>
          </a:p>
        </p:txBody>
      </p:sp>
    </p:spTree>
    <p:extLst>
      <p:ext uri="{BB962C8B-B14F-4D97-AF65-F5344CB8AC3E}">
        <p14:creationId xmlns:p14="http://schemas.microsoft.com/office/powerpoint/2010/main" val="199218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2</a:t>
            </a:fld>
            <a:endParaRPr lang="en-US" dirty="0"/>
          </a:p>
        </p:txBody>
      </p:sp>
      <p:pic>
        <p:nvPicPr>
          <p:cNvPr id="6" name="Picture 5" descr="1. NSO - WOSM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72" y="887634"/>
            <a:ext cx="3240000" cy="892028"/>
          </a:xfrm>
          <a:prstGeom prst="rect">
            <a:avLst/>
          </a:prstGeom>
        </p:spPr>
      </p:pic>
      <p:sp>
        <p:nvSpPr>
          <p:cNvPr id="7" name="Rectangle 6"/>
          <p:cNvSpPr/>
          <p:nvPr/>
        </p:nvSpPr>
        <p:spPr>
          <a:xfrm>
            <a:off x="237015" y="1811253"/>
            <a:ext cx="4536144" cy="3293209"/>
          </a:xfrm>
          <a:prstGeom prst="rect">
            <a:avLst/>
          </a:prstGeom>
        </p:spPr>
        <p:txBody>
          <a:bodyPr wrap="square">
            <a:spAutoFit/>
          </a:bodyPr>
          <a:lstStyle/>
          <a:p>
            <a:r>
              <a:rPr lang="en-US" sz="1300" dirty="0">
                <a:solidFill>
                  <a:schemeClr val="tx1">
                    <a:lumMod val="85000"/>
                    <a:lumOff val="15000"/>
                  </a:schemeClr>
                </a:solidFill>
                <a:latin typeface="Calibri"/>
                <a:cs typeface="Calibri"/>
              </a:rPr>
              <a:t>In its Article VII (Chapter III), the WOSM Constitution outlines several obligations for Member Organizations such as (a) continued acceptance of and conformity with the requirements of the Constitution of the World Organization, (b) to make an annual report to the World Scout Bureau,</a:t>
            </a:r>
          </a:p>
          <a:p>
            <a:endParaRPr lang="en-US" sz="1300" dirty="0">
              <a:solidFill>
                <a:schemeClr val="tx1">
                  <a:lumMod val="85000"/>
                  <a:lumOff val="15000"/>
                </a:schemeClr>
              </a:solidFill>
              <a:latin typeface="Calibri"/>
              <a:cs typeface="Calibri"/>
            </a:endParaRPr>
          </a:p>
          <a:p>
            <a:r>
              <a:rPr lang="en-US" sz="1300" dirty="0">
                <a:solidFill>
                  <a:schemeClr val="tx1">
                    <a:lumMod val="85000"/>
                    <a:lumOff val="15000"/>
                  </a:schemeClr>
                </a:solidFill>
                <a:latin typeface="Calibri"/>
                <a:cs typeface="Calibri"/>
              </a:rPr>
              <a:t>(c) to get approval by the World Scout Committee prior to implementation of changes to its national constitution. Besides formal requirements stated in the WOSM Constitution, there are several best practices listed in this dimension (1) that express full integration of an NSO into the World Scout Movement such as the NSO’s participation to World or Regional Conferences and Events, in-country legal registration, protection of the Scouting names, logos and brands, submission of financial audited reports etc.</a:t>
            </a:r>
          </a:p>
          <a:p>
            <a:endParaRPr lang="en-US" sz="1300" dirty="0">
              <a:solidFill>
                <a:schemeClr val="tx1">
                  <a:lumMod val="85000"/>
                  <a:lumOff val="15000"/>
                </a:schemeClr>
              </a:solidFill>
              <a:latin typeface="Calibri"/>
              <a:cs typeface="Calibri"/>
            </a:endParaRPr>
          </a:p>
        </p:txBody>
      </p:sp>
      <p:sp>
        <p:nvSpPr>
          <p:cNvPr id="12" name="TextBox 11"/>
          <p:cNvSpPr txBox="1"/>
          <p:nvPr/>
        </p:nvSpPr>
        <p:spPr>
          <a:xfrm>
            <a:off x="4932040" y="1911191"/>
            <a:ext cx="3960440" cy="1092607"/>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r>
              <a:rPr lang="en-US" sz="1300" b="1" dirty="0">
                <a:solidFill>
                  <a:srgbClr val="262626"/>
                </a:solidFill>
              </a:rPr>
              <a:t>Reference Documents: </a:t>
            </a:r>
          </a:p>
          <a:p>
            <a:pPr marL="171450" indent="-171450">
              <a:buFont typeface="Arial"/>
              <a:buChar char="•"/>
            </a:pPr>
            <a:r>
              <a:rPr lang="en-US" sz="1300" dirty="0">
                <a:solidFill>
                  <a:srgbClr val="262626"/>
                </a:solidFill>
              </a:rPr>
              <a:t>WOSM Constitution</a:t>
            </a:r>
          </a:p>
          <a:p>
            <a:pPr marL="171450" indent="-171450">
              <a:buFont typeface="Arial"/>
              <a:buChar char="•"/>
            </a:pPr>
            <a:r>
              <a:rPr lang="en-US" sz="1300" dirty="0">
                <a:solidFill>
                  <a:srgbClr val="262626"/>
                </a:solidFill>
              </a:rPr>
              <a:t>WOSM licensing terms</a:t>
            </a:r>
          </a:p>
          <a:p>
            <a:endParaRPr lang="en-US" sz="1300" dirty="0">
              <a:solidFill>
                <a:srgbClr val="262626"/>
              </a:solidFill>
            </a:endParaRPr>
          </a:p>
          <a:p>
            <a:r>
              <a:rPr lang="en-US" sz="1300" b="1" dirty="0">
                <a:solidFill>
                  <a:srgbClr val="262626"/>
                </a:solidFill>
              </a:rPr>
              <a:t>Examples of documents to be presented as evidence:</a:t>
            </a:r>
          </a:p>
        </p:txBody>
      </p:sp>
      <p:grpSp>
        <p:nvGrpSpPr>
          <p:cNvPr id="8" name="Group 7"/>
          <p:cNvGrpSpPr/>
          <p:nvPr/>
        </p:nvGrpSpPr>
        <p:grpSpPr>
          <a:xfrm>
            <a:off x="5004048" y="3042969"/>
            <a:ext cx="3384377" cy="1425128"/>
            <a:chOff x="5148064" y="1410924"/>
            <a:chExt cx="3384377" cy="1425128"/>
          </a:xfrm>
        </p:grpSpPr>
        <p:sp>
          <p:nvSpPr>
            <p:cNvPr id="9" name="Folded Corner 8"/>
            <p:cNvSpPr>
              <a:spLocks noChangeArrowheads="1"/>
            </p:cNvSpPr>
            <p:nvPr/>
          </p:nvSpPr>
          <p:spPr bwMode="auto">
            <a:xfrm>
              <a:off x="5148065" y="2523881"/>
              <a:ext cx="1656184" cy="312171"/>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Logos/Brand package</a:t>
              </a:r>
            </a:p>
          </p:txBody>
        </p:sp>
        <p:sp>
          <p:nvSpPr>
            <p:cNvPr id="10" name="Folded Corner 9"/>
            <p:cNvSpPr>
              <a:spLocks noChangeArrowheads="1"/>
            </p:cNvSpPr>
            <p:nvPr/>
          </p:nvSpPr>
          <p:spPr bwMode="auto">
            <a:xfrm>
              <a:off x="6884757" y="2307857"/>
              <a:ext cx="1647683" cy="503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en-AU" sz="1200" dirty="0">
                  <a:solidFill>
                    <a:srgbClr val="660066"/>
                  </a:solidFill>
                  <a:latin typeface="Calibri"/>
                  <a:ea typeface="ＭＳ ゴシック"/>
                  <a:cs typeface="Times New Roman"/>
                </a:rPr>
                <a:t>External Financial </a:t>
              </a:r>
              <a:br>
                <a:rPr lang="en-AU" sz="1200" dirty="0">
                  <a:solidFill>
                    <a:srgbClr val="660066"/>
                  </a:solidFill>
                  <a:latin typeface="Calibri"/>
                  <a:ea typeface="ＭＳ ゴシック"/>
                  <a:cs typeface="Times New Roman"/>
                </a:rPr>
              </a:br>
              <a:r>
                <a:rPr lang="en-AU" sz="1200" dirty="0">
                  <a:solidFill>
                    <a:srgbClr val="660066"/>
                  </a:solidFill>
                  <a:latin typeface="Calibri"/>
                  <a:ea typeface="ＭＳ ゴシック"/>
                  <a:cs typeface="Times New Roman"/>
                </a:rPr>
                <a:t>Audited Report</a:t>
              </a:r>
              <a:endParaRPr lang="en-US" sz="900" dirty="0">
                <a:effectLst/>
                <a:latin typeface="Verdana"/>
                <a:ea typeface="ＭＳ ゴシック"/>
                <a:cs typeface="Times New Roman"/>
              </a:endParaRPr>
            </a:p>
          </p:txBody>
        </p:sp>
        <p:sp>
          <p:nvSpPr>
            <p:cNvPr id="13" name="Folded Corner 12"/>
            <p:cNvSpPr>
              <a:spLocks noChangeArrowheads="1"/>
            </p:cNvSpPr>
            <p:nvPr/>
          </p:nvSpPr>
          <p:spPr bwMode="auto">
            <a:xfrm>
              <a:off x="6884757" y="1803801"/>
              <a:ext cx="1647684" cy="431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NSO Constitution </a:t>
              </a:r>
            </a:p>
            <a:p>
              <a:pPr algn="ctr">
                <a:spcAft>
                  <a:spcPts val="0"/>
                </a:spcAft>
              </a:pPr>
              <a:r>
                <a:rPr lang="en-AU" sz="1200" dirty="0">
                  <a:solidFill>
                    <a:srgbClr val="660066"/>
                  </a:solidFill>
                  <a:latin typeface="Calibri"/>
                  <a:ea typeface="ＭＳ ゴシック"/>
                  <a:cs typeface="Times New Roman"/>
                </a:rPr>
                <a:t>Status / Bylaws / Act</a:t>
              </a:r>
            </a:p>
          </p:txBody>
        </p:sp>
        <p:sp>
          <p:nvSpPr>
            <p:cNvPr id="14" name="Folded Corner 13"/>
            <p:cNvSpPr>
              <a:spLocks noChangeArrowheads="1"/>
            </p:cNvSpPr>
            <p:nvPr/>
          </p:nvSpPr>
          <p:spPr bwMode="auto">
            <a:xfrm>
              <a:off x="5150683" y="1803983"/>
              <a:ext cx="1653564" cy="28785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Annual Report</a:t>
              </a:r>
            </a:p>
          </p:txBody>
        </p:sp>
        <p:sp>
          <p:nvSpPr>
            <p:cNvPr id="15" name="Folded Corner 14"/>
            <p:cNvSpPr>
              <a:spLocks noChangeArrowheads="1"/>
            </p:cNvSpPr>
            <p:nvPr/>
          </p:nvSpPr>
          <p:spPr bwMode="auto">
            <a:xfrm>
              <a:off x="5148064" y="1410924"/>
              <a:ext cx="3384376" cy="32086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Legal registration from local authorities</a:t>
              </a:r>
            </a:p>
          </p:txBody>
        </p:sp>
        <p:sp>
          <p:nvSpPr>
            <p:cNvPr id="16" name="Folded Corner 15"/>
            <p:cNvSpPr>
              <a:spLocks noChangeArrowheads="1"/>
            </p:cNvSpPr>
            <p:nvPr/>
          </p:nvSpPr>
          <p:spPr bwMode="auto">
            <a:xfrm>
              <a:off x="5150682" y="2163875"/>
              <a:ext cx="1656000" cy="287998"/>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Census</a:t>
              </a:r>
              <a:endParaRPr lang="en-US" sz="900" dirty="0">
                <a:effectLst/>
                <a:latin typeface="Verdana"/>
                <a:ea typeface="ＭＳ ゴシック"/>
                <a:cs typeface="Times New Roman"/>
              </a:endParaRPr>
            </a:p>
          </p:txBody>
        </p:sp>
      </p:grpSp>
    </p:spTree>
    <p:extLst>
      <p:ext uri="{BB962C8B-B14F-4D97-AF65-F5344CB8AC3E}">
        <p14:creationId xmlns:p14="http://schemas.microsoft.com/office/powerpoint/2010/main" val="7116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3</a:t>
            </a:fld>
            <a:endParaRPr lang="en-US" dirty="0"/>
          </a:p>
        </p:txBody>
      </p:sp>
      <p:pic>
        <p:nvPicPr>
          <p:cNvPr id="2" name="Picture 1" descr="2. GOVERNANCE-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72" y="887100"/>
            <a:ext cx="3240000" cy="892562"/>
          </a:xfrm>
          <a:prstGeom prst="rect">
            <a:avLst/>
          </a:prstGeom>
        </p:spPr>
      </p:pic>
      <p:grpSp>
        <p:nvGrpSpPr>
          <p:cNvPr id="18" name="Group 17"/>
          <p:cNvGrpSpPr/>
          <p:nvPr/>
        </p:nvGrpSpPr>
        <p:grpSpPr>
          <a:xfrm>
            <a:off x="5070449" y="2430615"/>
            <a:ext cx="3437444" cy="2085351"/>
            <a:chOff x="5148063" y="1349243"/>
            <a:chExt cx="3437444" cy="1869327"/>
          </a:xfrm>
        </p:grpSpPr>
        <p:sp>
          <p:nvSpPr>
            <p:cNvPr id="15" name="Folded Corner 14"/>
            <p:cNvSpPr>
              <a:spLocks noChangeArrowheads="1"/>
            </p:cNvSpPr>
            <p:nvPr/>
          </p:nvSpPr>
          <p:spPr bwMode="auto">
            <a:xfrm>
              <a:off x="5148065" y="2571750"/>
              <a:ext cx="1656184" cy="64682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National B</a:t>
              </a:r>
              <a:r>
                <a:rPr lang="en-AU" sz="1200" kern="1200" dirty="0">
                  <a:solidFill>
                    <a:srgbClr val="660066"/>
                  </a:solidFill>
                  <a:effectLst/>
                  <a:latin typeface="Calibri"/>
                  <a:ea typeface="ＭＳ ゴシック"/>
                  <a:cs typeface="Times New Roman"/>
                </a:rPr>
                <a:t>oard </a:t>
              </a:r>
            </a:p>
            <a:p>
              <a:pPr algn="ctr">
                <a:spcAft>
                  <a:spcPts val="0"/>
                </a:spcAft>
              </a:pPr>
              <a:r>
                <a:rPr lang="en-AU" sz="1200" kern="1200" dirty="0">
                  <a:solidFill>
                    <a:srgbClr val="660066"/>
                  </a:solidFill>
                  <a:effectLst/>
                  <a:latin typeface="Calibri"/>
                  <a:ea typeface="ＭＳ ゴシック"/>
                  <a:cs typeface="Times New Roman"/>
                </a:rPr>
                <a:t>Induction </a:t>
              </a:r>
            </a:p>
            <a:p>
              <a:pPr algn="ctr">
                <a:spcAft>
                  <a:spcPts val="0"/>
                </a:spcAft>
              </a:pPr>
              <a:r>
                <a:rPr lang="en-AU" sz="1200" kern="1200" dirty="0">
                  <a:solidFill>
                    <a:srgbClr val="660066"/>
                  </a:solidFill>
                  <a:effectLst/>
                  <a:latin typeface="Calibri"/>
                  <a:ea typeface="ＭＳ ゴシック"/>
                  <a:cs typeface="Times New Roman"/>
                </a:rPr>
                <a:t>training material &amp; forms</a:t>
              </a:r>
              <a:endParaRPr lang="en-US" sz="900" dirty="0">
                <a:effectLst/>
                <a:latin typeface="Verdana"/>
                <a:ea typeface="ＭＳ ゴシック"/>
                <a:cs typeface="Times New Roman"/>
              </a:endParaRPr>
            </a:p>
          </p:txBody>
        </p:sp>
        <p:sp>
          <p:nvSpPr>
            <p:cNvPr id="11" name="Folded Corner 10"/>
            <p:cNvSpPr>
              <a:spLocks noChangeArrowheads="1"/>
            </p:cNvSpPr>
            <p:nvPr/>
          </p:nvSpPr>
          <p:spPr bwMode="auto">
            <a:xfrm>
              <a:off x="6913286" y="2715766"/>
              <a:ext cx="1619154" cy="466796"/>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en-AU" sz="1200" kern="1200" dirty="0">
                  <a:solidFill>
                    <a:srgbClr val="660066"/>
                  </a:solidFill>
                  <a:effectLst/>
                  <a:latin typeface="Calibri"/>
                  <a:ea typeface="ＭＳ ゴシック"/>
                  <a:cs typeface="Times New Roman"/>
                </a:rPr>
                <a:t>Meeting </a:t>
              </a:r>
              <a:br>
                <a:rPr lang="en-AU" sz="1200" dirty="0">
                  <a:solidFill>
                    <a:srgbClr val="660066"/>
                  </a:solidFill>
                  <a:latin typeface="Calibri"/>
                  <a:ea typeface="ＭＳ ゴシック"/>
                  <a:cs typeface="Times New Roman"/>
                </a:rPr>
              </a:br>
              <a:r>
                <a:rPr lang="en-AU" sz="1200" kern="1200" dirty="0">
                  <a:solidFill>
                    <a:srgbClr val="660066"/>
                  </a:solidFill>
                  <a:effectLst/>
                  <a:latin typeface="Calibri"/>
                  <a:ea typeface="ＭＳ ゴシック"/>
                  <a:cs typeface="Times New Roman"/>
                </a:rPr>
                <a:t>Agendas &amp; Minutes</a:t>
              </a:r>
              <a:endParaRPr lang="en-US" sz="900" dirty="0">
                <a:effectLst/>
                <a:latin typeface="Verdana"/>
                <a:ea typeface="ＭＳ ゴシック"/>
                <a:cs typeface="Times New Roman"/>
              </a:endParaRPr>
            </a:p>
          </p:txBody>
        </p:sp>
        <p:sp>
          <p:nvSpPr>
            <p:cNvPr id="9" name="Folded Corner 8"/>
            <p:cNvSpPr>
              <a:spLocks noChangeArrowheads="1"/>
            </p:cNvSpPr>
            <p:nvPr/>
          </p:nvSpPr>
          <p:spPr bwMode="auto">
            <a:xfrm>
              <a:off x="6913286" y="2319758"/>
              <a:ext cx="1639189" cy="324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List of board members</a:t>
              </a:r>
              <a:endParaRPr lang="en-US" sz="900" dirty="0">
                <a:effectLst/>
                <a:latin typeface="Verdana"/>
                <a:ea typeface="ＭＳ ゴシック"/>
                <a:cs typeface="Times New Roman"/>
              </a:endParaRPr>
            </a:p>
          </p:txBody>
        </p:sp>
        <p:sp>
          <p:nvSpPr>
            <p:cNvPr id="12" name="Folded Corner 11"/>
            <p:cNvSpPr>
              <a:spLocks noChangeArrowheads="1"/>
            </p:cNvSpPr>
            <p:nvPr/>
          </p:nvSpPr>
          <p:spPr bwMode="auto">
            <a:xfrm>
              <a:off x="6884756" y="1779662"/>
              <a:ext cx="1700751" cy="467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Conflict of Interest </a:t>
              </a:r>
            </a:p>
            <a:p>
              <a:pPr algn="ctr">
                <a:spcAft>
                  <a:spcPts val="0"/>
                </a:spcAft>
              </a:pPr>
              <a:r>
                <a:rPr lang="en-AU" sz="1200" kern="1200" dirty="0">
                  <a:solidFill>
                    <a:srgbClr val="660066"/>
                  </a:solidFill>
                  <a:effectLst/>
                  <a:latin typeface="Calibri"/>
                  <a:ea typeface="ＭＳ ゴシック"/>
                  <a:cs typeface="Times New Roman"/>
                </a:rPr>
                <a:t>Policy &amp; Forms</a:t>
              </a:r>
              <a:endParaRPr lang="en-US" sz="900" dirty="0">
                <a:effectLst/>
                <a:latin typeface="Verdana"/>
                <a:ea typeface="ＭＳ ゴシック"/>
                <a:cs typeface="Times New Roman"/>
              </a:endParaRPr>
            </a:p>
          </p:txBody>
        </p:sp>
        <p:sp>
          <p:nvSpPr>
            <p:cNvPr id="10" name="Folded Corner 9"/>
            <p:cNvSpPr>
              <a:spLocks noChangeAspect="1" noChangeArrowheads="1"/>
            </p:cNvSpPr>
            <p:nvPr/>
          </p:nvSpPr>
          <p:spPr bwMode="auto">
            <a:xfrm>
              <a:off x="5150683" y="1779662"/>
              <a:ext cx="1653565" cy="32385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Rules of Procedures</a:t>
              </a:r>
              <a:endParaRPr lang="en-US" sz="900" dirty="0">
                <a:effectLst/>
                <a:latin typeface="Verdana"/>
                <a:ea typeface="ＭＳ ゴシック"/>
                <a:cs typeface="Times New Roman"/>
              </a:endParaRPr>
            </a:p>
          </p:txBody>
        </p:sp>
        <p:sp>
          <p:nvSpPr>
            <p:cNvPr id="7" name="Folded Corner 6"/>
            <p:cNvSpPr>
              <a:spLocks noChangeAspect="1" noChangeArrowheads="1"/>
            </p:cNvSpPr>
            <p:nvPr/>
          </p:nvSpPr>
          <p:spPr bwMode="auto">
            <a:xfrm>
              <a:off x="5148063" y="1349243"/>
              <a:ext cx="3437443" cy="35687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NSO Constitution / Status / Bylaws</a:t>
              </a:r>
              <a:endParaRPr lang="en-US" sz="900" dirty="0">
                <a:effectLst/>
                <a:latin typeface="Verdana"/>
                <a:ea typeface="ＭＳ ゴシック"/>
                <a:cs typeface="Times New Roman"/>
              </a:endParaRPr>
            </a:p>
          </p:txBody>
        </p:sp>
        <p:sp>
          <p:nvSpPr>
            <p:cNvPr id="8" name="Folded Corner 7"/>
            <p:cNvSpPr>
              <a:spLocks noChangeArrowheads="1"/>
            </p:cNvSpPr>
            <p:nvPr/>
          </p:nvSpPr>
          <p:spPr bwMode="auto">
            <a:xfrm>
              <a:off x="5150682" y="2175742"/>
              <a:ext cx="1656000" cy="324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NSO Organogram</a:t>
              </a:r>
              <a:endParaRPr lang="en-US" sz="900" dirty="0">
                <a:effectLst/>
                <a:latin typeface="Verdana"/>
                <a:ea typeface="ＭＳ ゴシック"/>
                <a:cs typeface="Times New Roman"/>
              </a:endParaRPr>
            </a:p>
          </p:txBody>
        </p:sp>
      </p:grpSp>
      <p:sp>
        <p:nvSpPr>
          <p:cNvPr id="14" name="Rectangle 13"/>
          <p:cNvSpPr/>
          <p:nvPr/>
        </p:nvSpPr>
        <p:spPr>
          <a:xfrm>
            <a:off x="323528" y="1919610"/>
            <a:ext cx="4608512" cy="2492990"/>
          </a:xfrm>
          <a:prstGeom prst="rect">
            <a:avLst/>
          </a:prstGeom>
        </p:spPr>
        <p:txBody>
          <a:bodyPr wrap="square">
            <a:spAutoFit/>
          </a:bodyPr>
          <a:lstStyle/>
          <a:p>
            <a:r>
              <a:rPr lang="en-US" sz="1300" dirty="0">
                <a:solidFill>
                  <a:schemeClr val="tx1">
                    <a:lumMod val="85000"/>
                    <a:lumOff val="15000"/>
                  </a:schemeClr>
                </a:solidFill>
                <a:latin typeface="Calibri"/>
                <a:cs typeface="Calibri"/>
              </a:rPr>
              <a:t>Dimension (2) looks at the governance of the </a:t>
            </a:r>
            <a:r>
              <a:rPr lang="en-US" sz="1300" dirty="0" err="1">
                <a:solidFill>
                  <a:schemeClr val="tx1">
                    <a:lumMod val="85000"/>
                    <a:lumOff val="15000"/>
                  </a:schemeClr>
                </a:solidFill>
                <a:latin typeface="Calibri"/>
                <a:cs typeface="Calibri"/>
              </a:rPr>
              <a:t>organisation</a:t>
            </a:r>
            <a:r>
              <a:rPr lang="en-US" sz="1300" dirty="0">
                <a:solidFill>
                  <a:schemeClr val="tx1">
                    <a:lumMod val="85000"/>
                    <a:lumOff val="15000"/>
                  </a:schemeClr>
                </a:solidFill>
                <a:latin typeface="Calibri"/>
                <a:cs typeface="Calibri"/>
              </a:rPr>
              <a:t>. The “National Board” is the policy-making body of an NSO while the “General Assembly” would be its highest authority. The “National Board” provides the strategic direction of the </a:t>
            </a:r>
            <a:r>
              <a:rPr lang="en-US" sz="1300" dirty="0" err="1">
                <a:solidFill>
                  <a:schemeClr val="tx1">
                    <a:lumMod val="85000"/>
                    <a:lumOff val="15000"/>
                  </a:schemeClr>
                </a:solidFill>
                <a:latin typeface="Calibri"/>
                <a:cs typeface="Calibri"/>
              </a:rPr>
              <a:t>organisation</a:t>
            </a:r>
            <a:r>
              <a:rPr lang="en-US" sz="1300" dirty="0">
                <a:solidFill>
                  <a:schemeClr val="tx1">
                    <a:lumMod val="85000"/>
                    <a:lumOff val="15000"/>
                  </a:schemeClr>
                </a:solidFill>
                <a:latin typeface="Calibri"/>
                <a:cs typeface="Calibri"/>
              </a:rPr>
              <a:t> and ensures that the long-term vision-mission, goals, and objectives of the </a:t>
            </a:r>
            <a:r>
              <a:rPr lang="en-US" sz="1300" dirty="0" err="1">
                <a:solidFill>
                  <a:schemeClr val="tx1">
                    <a:lumMod val="85000"/>
                    <a:lumOff val="15000"/>
                  </a:schemeClr>
                </a:solidFill>
                <a:latin typeface="Calibri"/>
                <a:cs typeface="Calibri"/>
              </a:rPr>
              <a:t>organisation</a:t>
            </a:r>
            <a:r>
              <a:rPr lang="en-US" sz="1300" dirty="0">
                <a:solidFill>
                  <a:schemeClr val="tx1">
                    <a:lumMod val="85000"/>
                    <a:lumOff val="15000"/>
                  </a:schemeClr>
                </a:solidFill>
                <a:latin typeface="Calibri"/>
                <a:cs typeface="Calibri"/>
              </a:rPr>
              <a:t> are carried out by the management and “Executive Team”. This Board must be composed of independent-minded persons acting in a voluntary capacity. They should possess certain qualifications that befit the </a:t>
            </a:r>
            <a:r>
              <a:rPr lang="en-US" sz="1300" dirty="0" err="1">
                <a:solidFill>
                  <a:schemeClr val="tx1">
                    <a:lumMod val="85000"/>
                    <a:lumOff val="15000"/>
                  </a:schemeClr>
                </a:solidFill>
                <a:latin typeface="Calibri"/>
                <a:cs typeface="Calibri"/>
              </a:rPr>
              <a:t>organisation’s</a:t>
            </a:r>
            <a:r>
              <a:rPr lang="en-US" sz="1300" dirty="0">
                <a:solidFill>
                  <a:schemeClr val="tx1">
                    <a:lumMod val="85000"/>
                    <a:lumOff val="15000"/>
                  </a:schemeClr>
                </a:solidFill>
                <a:latin typeface="Calibri"/>
                <a:cs typeface="Calibri"/>
              </a:rPr>
              <a:t> principles and adhere to conflict of interest policies. Moreover, the Board should be governed by its own rules on conduct, attendance, meetings, quorum, voting rights, and terms of office. </a:t>
            </a:r>
          </a:p>
        </p:txBody>
      </p:sp>
      <p:sp>
        <p:nvSpPr>
          <p:cNvPr id="19" name="Rectangle 18"/>
          <p:cNvSpPr/>
          <p:nvPr/>
        </p:nvSpPr>
        <p:spPr>
          <a:xfrm>
            <a:off x="4932040" y="1923678"/>
            <a:ext cx="3812775" cy="292388"/>
          </a:xfrm>
          <a:prstGeom prst="rect">
            <a:avLst/>
          </a:prstGeom>
        </p:spPr>
        <p:txBody>
          <a:bodyPr wrap="none">
            <a:spAutoFit/>
          </a:bodyPr>
          <a:lstStyle/>
          <a:p>
            <a:r>
              <a:rPr lang="en-US" sz="1300" b="1" dirty="0">
                <a:solidFill>
                  <a:srgbClr val="262626"/>
                </a:solidFill>
                <a:latin typeface="Calibri"/>
                <a:cs typeface="Calibri"/>
              </a:rPr>
              <a:t>Examples of documents to be presented as evidence</a:t>
            </a:r>
          </a:p>
        </p:txBody>
      </p:sp>
    </p:spTree>
    <p:extLst>
      <p:ext uri="{BB962C8B-B14F-4D97-AF65-F5344CB8AC3E}">
        <p14:creationId xmlns:p14="http://schemas.microsoft.com/office/powerpoint/2010/main" val="231786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4</a:t>
            </a:fld>
            <a:endParaRPr lang="en-US" dirty="0"/>
          </a:p>
        </p:txBody>
      </p:sp>
      <p:pic>
        <p:nvPicPr>
          <p:cNvPr id="2" name="Picture 1" descr="3. STRATEGIC-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72" y="876257"/>
            <a:ext cx="3240000" cy="903405"/>
          </a:xfrm>
          <a:prstGeom prst="rect">
            <a:avLst/>
          </a:prstGeom>
        </p:spPr>
      </p:pic>
      <p:sp>
        <p:nvSpPr>
          <p:cNvPr id="3" name="Rectangle 2"/>
          <p:cNvSpPr/>
          <p:nvPr/>
        </p:nvSpPr>
        <p:spPr>
          <a:xfrm>
            <a:off x="395536" y="2067694"/>
            <a:ext cx="3672408" cy="2693045"/>
          </a:xfrm>
          <a:prstGeom prst="rect">
            <a:avLst/>
          </a:prstGeom>
        </p:spPr>
        <p:txBody>
          <a:bodyPr wrap="square">
            <a:spAutoFit/>
          </a:bodyPr>
          <a:lstStyle/>
          <a:p>
            <a:r>
              <a:rPr lang="en-US" sz="1300" dirty="0">
                <a:solidFill>
                  <a:schemeClr val="tx1">
                    <a:lumMod val="85000"/>
                    <a:lumOff val="15000"/>
                  </a:schemeClr>
                </a:solidFill>
                <a:latin typeface="Calibri"/>
                <a:cs typeface="Calibri"/>
              </a:rPr>
              <a:t>This dimension (3) deals with the NSO’s reason for being: its vision-mission statement, its consistency throughout the NSO’s operations, structure and processes, and how it projects itself</a:t>
            </a:r>
          </a:p>
          <a:p>
            <a:endParaRPr lang="en-US" sz="1300" dirty="0">
              <a:solidFill>
                <a:schemeClr val="tx1">
                  <a:lumMod val="85000"/>
                  <a:lumOff val="15000"/>
                </a:schemeClr>
              </a:solidFill>
              <a:latin typeface="Calibri"/>
              <a:cs typeface="Calibri"/>
            </a:endParaRPr>
          </a:p>
          <a:p>
            <a:r>
              <a:rPr lang="en-US" sz="1300" dirty="0">
                <a:solidFill>
                  <a:schemeClr val="tx1">
                    <a:lumMod val="85000"/>
                    <a:lumOff val="15000"/>
                  </a:schemeClr>
                </a:solidFill>
                <a:latin typeface="Calibri"/>
                <a:cs typeface="Calibri"/>
              </a:rPr>
              <a:t>to its beneficiaries and the public. It investigates and assesses the extent to which these governing principles are documented, adopted, embedded, and made consistent with the NSO’s governing documents, structure, and processes, and how clearly these are communicated to its stakeholders and publics.</a:t>
            </a:r>
          </a:p>
          <a:p>
            <a:endParaRPr lang="en-US" sz="1300" dirty="0">
              <a:solidFill>
                <a:schemeClr val="tx1">
                  <a:lumMod val="85000"/>
                  <a:lumOff val="15000"/>
                </a:schemeClr>
              </a:solidFill>
              <a:latin typeface="Calibri"/>
              <a:cs typeface="Calibri"/>
            </a:endParaRPr>
          </a:p>
        </p:txBody>
      </p:sp>
      <p:grpSp>
        <p:nvGrpSpPr>
          <p:cNvPr id="15" name="Group 14"/>
          <p:cNvGrpSpPr/>
          <p:nvPr/>
        </p:nvGrpSpPr>
        <p:grpSpPr>
          <a:xfrm>
            <a:off x="4394802" y="2110487"/>
            <a:ext cx="3921614" cy="2395101"/>
            <a:chOff x="4355976" y="1818099"/>
            <a:chExt cx="3921614" cy="2395101"/>
          </a:xfrm>
        </p:grpSpPr>
        <p:sp>
          <p:nvSpPr>
            <p:cNvPr id="14" name="Folded Corner 13"/>
            <p:cNvSpPr>
              <a:spLocks noChangeArrowheads="1"/>
            </p:cNvSpPr>
            <p:nvPr/>
          </p:nvSpPr>
          <p:spPr bwMode="auto">
            <a:xfrm>
              <a:off x="4355976" y="3327887"/>
              <a:ext cx="1656184" cy="467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kern="1200" dirty="0">
                  <a:solidFill>
                    <a:srgbClr val="660066"/>
                  </a:solidFill>
                  <a:effectLst/>
                  <a:latin typeface="Calibri"/>
                  <a:ea typeface="ＭＳ ゴシック"/>
                  <a:cs typeface="Times New Roman"/>
                </a:rPr>
                <a:t>Stakeholders mapping</a:t>
              </a:r>
            </a:p>
          </p:txBody>
        </p:sp>
        <p:sp>
          <p:nvSpPr>
            <p:cNvPr id="6" name="Folded Corner 5"/>
            <p:cNvSpPr>
              <a:spLocks noChangeArrowheads="1"/>
            </p:cNvSpPr>
            <p:nvPr/>
          </p:nvSpPr>
          <p:spPr bwMode="auto">
            <a:xfrm>
              <a:off x="6618860" y="2374136"/>
              <a:ext cx="1658729" cy="359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KPIs Dashboard </a:t>
              </a:r>
              <a:endParaRPr lang="en-US" sz="900" dirty="0">
                <a:effectLst/>
                <a:latin typeface="Verdana"/>
                <a:ea typeface="ＭＳ ゴシック"/>
                <a:cs typeface="Times New Roman"/>
              </a:endParaRPr>
            </a:p>
          </p:txBody>
        </p:sp>
        <p:sp>
          <p:nvSpPr>
            <p:cNvPr id="13" name="Folded Corner 12"/>
            <p:cNvSpPr>
              <a:spLocks noChangeAspect="1" noChangeArrowheads="1"/>
            </p:cNvSpPr>
            <p:nvPr/>
          </p:nvSpPr>
          <p:spPr bwMode="auto">
            <a:xfrm>
              <a:off x="6608940" y="2859782"/>
              <a:ext cx="1668650" cy="35941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en-AU" sz="1200" kern="1200" dirty="0">
                  <a:solidFill>
                    <a:srgbClr val="660066"/>
                  </a:solidFill>
                  <a:effectLst/>
                  <a:latin typeface="Calibri"/>
                  <a:ea typeface="ＭＳ ゴシック"/>
                  <a:cs typeface="Times New Roman"/>
                </a:rPr>
                <a:t>Activities Reports</a:t>
              </a:r>
              <a:endParaRPr lang="en-US" sz="900" dirty="0">
                <a:effectLst/>
                <a:latin typeface="Verdana"/>
                <a:ea typeface="ＭＳ ゴシック"/>
                <a:cs typeface="Times New Roman"/>
              </a:endParaRPr>
            </a:p>
          </p:txBody>
        </p:sp>
        <p:sp>
          <p:nvSpPr>
            <p:cNvPr id="8" name="Folded Corner 7"/>
            <p:cNvSpPr>
              <a:spLocks noChangeAspect="1" noChangeArrowheads="1"/>
            </p:cNvSpPr>
            <p:nvPr/>
          </p:nvSpPr>
          <p:spPr bwMode="auto">
            <a:xfrm>
              <a:off x="6608940" y="1818666"/>
              <a:ext cx="1668650" cy="47155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Annual operational plan </a:t>
              </a:r>
              <a:endParaRPr lang="en-US" sz="900" dirty="0">
                <a:effectLst/>
                <a:latin typeface="Verdana"/>
                <a:ea typeface="ＭＳ ゴシック"/>
                <a:cs typeface="Times New Roman"/>
              </a:endParaRPr>
            </a:p>
            <a:p>
              <a:pPr algn="ctr">
                <a:spcAft>
                  <a:spcPts val="0"/>
                </a:spcAft>
              </a:pPr>
              <a:r>
                <a:rPr lang="en-AU" sz="1200" kern="1200" dirty="0">
                  <a:solidFill>
                    <a:srgbClr val="660066"/>
                  </a:solidFill>
                  <a:effectLst/>
                  <a:latin typeface="Calibri"/>
                  <a:ea typeface="ＭＳ ゴシック"/>
                  <a:cs typeface="Times New Roman"/>
                </a:rPr>
                <a:t>Strategic plan</a:t>
              </a:r>
              <a:endParaRPr lang="en-US" sz="900" dirty="0">
                <a:effectLst/>
                <a:latin typeface="Verdana"/>
                <a:ea typeface="ＭＳ ゴシック"/>
                <a:cs typeface="Times New Roman"/>
              </a:endParaRPr>
            </a:p>
          </p:txBody>
        </p:sp>
        <p:sp>
          <p:nvSpPr>
            <p:cNvPr id="7" name="Folded Corner 6"/>
            <p:cNvSpPr>
              <a:spLocks noChangeArrowheads="1"/>
            </p:cNvSpPr>
            <p:nvPr/>
          </p:nvSpPr>
          <p:spPr bwMode="auto">
            <a:xfrm>
              <a:off x="4355976" y="1818099"/>
              <a:ext cx="2157730" cy="3676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Mission &amp; Vision Statements</a:t>
              </a:r>
              <a:endParaRPr lang="en-US" sz="900" dirty="0">
                <a:effectLst/>
                <a:latin typeface="Verdana"/>
                <a:ea typeface="ＭＳ ゴシック"/>
                <a:cs typeface="Times New Roman"/>
              </a:endParaRPr>
            </a:p>
          </p:txBody>
        </p:sp>
        <p:sp>
          <p:nvSpPr>
            <p:cNvPr id="9" name="Folded Corner 8"/>
            <p:cNvSpPr>
              <a:spLocks noChangeArrowheads="1"/>
            </p:cNvSpPr>
            <p:nvPr/>
          </p:nvSpPr>
          <p:spPr bwMode="auto">
            <a:xfrm>
              <a:off x="4355976" y="3889200"/>
              <a:ext cx="3921614" cy="324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Insurance coverage package</a:t>
              </a:r>
              <a:endParaRPr lang="en-US" sz="900" dirty="0">
                <a:effectLst/>
                <a:latin typeface="Verdana"/>
                <a:ea typeface="ＭＳ ゴシック"/>
                <a:cs typeface="Times New Roman"/>
              </a:endParaRPr>
            </a:p>
          </p:txBody>
        </p:sp>
        <p:sp>
          <p:nvSpPr>
            <p:cNvPr id="11" name="Folded Corner 10"/>
            <p:cNvSpPr>
              <a:spLocks noChangeArrowheads="1"/>
            </p:cNvSpPr>
            <p:nvPr/>
          </p:nvSpPr>
          <p:spPr bwMode="auto">
            <a:xfrm>
              <a:off x="6156176" y="3334583"/>
              <a:ext cx="2121414" cy="467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Risk Management Procedure</a:t>
              </a:r>
              <a:endParaRPr lang="en-US" sz="900" dirty="0">
                <a:effectLst/>
                <a:latin typeface="Verdana"/>
                <a:ea typeface="ＭＳ ゴシック"/>
                <a:cs typeface="Times New Roman"/>
              </a:endParaRPr>
            </a:p>
            <a:p>
              <a:pPr algn="ctr">
                <a:spcAft>
                  <a:spcPts val="0"/>
                </a:spcAft>
              </a:pPr>
              <a:r>
                <a:rPr lang="en-AU" sz="1200" kern="1200" dirty="0">
                  <a:solidFill>
                    <a:srgbClr val="660066"/>
                  </a:solidFill>
                  <a:effectLst/>
                  <a:latin typeface="Calibri"/>
                  <a:ea typeface="ＭＳ ゴシック"/>
                  <a:cs typeface="Times New Roman"/>
                </a:rPr>
                <a:t>Risks matrix </a:t>
              </a:r>
              <a:endParaRPr lang="en-US" sz="900" dirty="0">
                <a:effectLst/>
                <a:latin typeface="Verdana"/>
                <a:ea typeface="ＭＳ ゴシック"/>
                <a:cs typeface="Times New Roman"/>
              </a:endParaRPr>
            </a:p>
          </p:txBody>
        </p:sp>
        <p:sp>
          <p:nvSpPr>
            <p:cNvPr id="12" name="Folded Corner 11"/>
            <p:cNvSpPr>
              <a:spLocks noChangeArrowheads="1"/>
            </p:cNvSpPr>
            <p:nvPr/>
          </p:nvSpPr>
          <p:spPr bwMode="auto">
            <a:xfrm>
              <a:off x="4355976" y="2859782"/>
              <a:ext cx="2157730" cy="36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en-AU" sz="1200" kern="1200" dirty="0">
                  <a:solidFill>
                    <a:srgbClr val="660066"/>
                  </a:solidFill>
                  <a:effectLst/>
                  <a:latin typeface="Calibri"/>
                  <a:ea typeface="ＭＳ ゴシック"/>
                  <a:cs typeface="Times New Roman"/>
                </a:rPr>
                <a:t>Meeting Agendas &amp; Minutes</a:t>
              </a:r>
              <a:endParaRPr lang="en-US" sz="900" dirty="0">
                <a:effectLst/>
                <a:latin typeface="Verdana"/>
                <a:ea typeface="ＭＳ ゴシック"/>
                <a:cs typeface="Times New Roman"/>
              </a:endParaRPr>
            </a:p>
          </p:txBody>
        </p:sp>
        <p:sp>
          <p:nvSpPr>
            <p:cNvPr id="10" name="Folded Corner 9"/>
            <p:cNvSpPr>
              <a:spLocks noChangeAspect="1" noChangeArrowheads="1"/>
            </p:cNvSpPr>
            <p:nvPr/>
          </p:nvSpPr>
          <p:spPr bwMode="auto">
            <a:xfrm>
              <a:off x="4355976" y="2283718"/>
              <a:ext cx="2157730" cy="52197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kern="1200" dirty="0">
                  <a:solidFill>
                    <a:srgbClr val="660066"/>
                  </a:solidFill>
                  <a:effectLst/>
                  <a:latin typeface="Calibri"/>
                  <a:ea typeface="ＭＳ ゴシック"/>
                  <a:cs typeface="Times New Roman"/>
                </a:rPr>
                <a:t>List of Sub-Committees</a:t>
              </a:r>
              <a:endParaRPr lang="en-US" sz="900" dirty="0">
                <a:effectLst/>
                <a:latin typeface="Verdana"/>
                <a:ea typeface="ＭＳ ゴシック"/>
                <a:cs typeface="Times New Roman"/>
              </a:endParaRPr>
            </a:p>
            <a:p>
              <a:pPr algn="ctr">
                <a:spcAft>
                  <a:spcPts val="0"/>
                </a:spcAft>
              </a:pPr>
              <a:r>
                <a:rPr lang="en-AU" sz="1200" kern="1200" dirty="0">
                  <a:solidFill>
                    <a:srgbClr val="660066"/>
                  </a:solidFill>
                  <a:effectLst/>
                  <a:latin typeface="Calibri"/>
                  <a:ea typeface="ＭＳ ゴシック"/>
                  <a:cs typeface="Times New Roman"/>
                </a:rPr>
                <a:t>List of Sub-Committees members </a:t>
              </a:r>
              <a:endParaRPr lang="en-US" sz="900" dirty="0">
                <a:effectLst/>
                <a:latin typeface="Verdana"/>
                <a:ea typeface="ＭＳ ゴシック"/>
                <a:cs typeface="Times New Roman"/>
              </a:endParaRPr>
            </a:p>
          </p:txBody>
        </p:sp>
      </p:grpSp>
      <p:sp>
        <p:nvSpPr>
          <p:cNvPr id="16" name="Rectangle 15"/>
          <p:cNvSpPr/>
          <p:nvPr/>
        </p:nvSpPr>
        <p:spPr>
          <a:xfrm>
            <a:off x="4359625" y="1707654"/>
            <a:ext cx="3812775" cy="292388"/>
          </a:xfrm>
          <a:prstGeom prst="rect">
            <a:avLst/>
          </a:prstGeom>
        </p:spPr>
        <p:txBody>
          <a:bodyPr wrap="none">
            <a:spAutoFit/>
          </a:bodyPr>
          <a:lstStyle/>
          <a:p>
            <a:r>
              <a:rPr lang="en-US" sz="1300" b="1" dirty="0">
                <a:solidFill>
                  <a:srgbClr val="262626"/>
                </a:solidFill>
                <a:latin typeface="Calibri"/>
                <a:cs typeface="Calibri"/>
              </a:rPr>
              <a:t>Examples of documents to be presented as evidence</a:t>
            </a:r>
          </a:p>
        </p:txBody>
      </p:sp>
    </p:spTree>
    <p:extLst>
      <p:ext uri="{BB962C8B-B14F-4D97-AF65-F5344CB8AC3E}">
        <p14:creationId xmlns:p14="http://schemas.microsoft.com/office/powerpoint/2010/main" val="199218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5</a:t>
            </a:fld>
            <a:endParaRPr lang="en-US" dirty="0"/>
          </a:p>
        </p:txBody>
      </p:sp>
      <p:pic>
        <p:nvPicPr>
          <p:cNvPr id="2" name="Picture 1" descr="4. INTEGRITY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72" y="887100"/>
            <a:ext cx="3240000" cy="892562"/>
          </a:xfrm>
          <a:prstGeom prst="rect">
            <a:avLst/>
          </a:prstGeom>
        </p:spPr>
      </p:pic>
      <p:sp>
        <p:nvSpPr>
          <p:cNvPr id="6" name="Rectangle 5"/>
          <p:cNvSpPr/>
          <p:nvPr/>
        </p:nvSpPr>
        <p:spPr>
          <a:xfrm>
            <a:off x="179872" y="2139702"/>
            <a:ext cx="4104096" cy="1892826"/>
          </a:xfrm>
          <a:prstGeom prst="rect">
            <a:avLst/>
          </a:prstGeom>
        </p:spPr>
        <p:txBody>
          <a:bodyPr wrap="square">
            <a:spAutoFit/>
          </a:bodyPr>
          <a:lstStyle/>
          <a:p>
            <a:r>
              <a:rPr lang="en-US" sz="1300" dirty="0">
                <a:solidFill>
                  <a:schemeClr val="tx1">
                    <a:lumMod val="85000"/>
                    <a:lumOff val="15000"/>
                  </a:schemeClr>
                </a:solidFill>
                <a:latin typeface="Calibri"/>
                <a:cs typeface="Calibri"/>
              </a:rPr>
              <a:t>This dimension (4) addresses the </a:t>
            </a:r>
            <a:r>
              <a:rPr lang="en-US" sz="1300" dirty="0" err="1">
                <a:solidFill>
                  <a:schemeClr val="tx1">
                    <a:lumMod val="85000"/>
                    <a:lumOff val="15000"/>
                  </a:schemeClr>
                </a:solidFill>
                <a:latin typeface="Calibri"/>
                <a:cs typeface="Calibri"/>
              </a:rPr>
              <a:t>organisation’s</a:t>
            </a:r>
            <a:r>
              <a:rPr lang="en-US" sz="1300" dirty="0">
                <a:solidFill>
                  <a:schemeClr val="tx1">
                    <a:lumMod val="85000"/>
                    <a:lumOff val="15000"/>
                  </a:schemeClr>
                </a:solidFill>
                <a:latin typeface="Calibri"/>
                <a:cs typeface="Calibri"/>
              </a:rPr>
              <a:t> ethical standards and practices, checks and balances, Safe from Harm policy, </a:t>
            </a:r>
            <a:r>
              <a:rPr lang="en-US" sz="1300" dirty="0" err="1">
                <a:solidFill>
                  <a:schemeClr val="tx1">
                    <a:lumMod val="85000"/>
                    <a:lumOff val="15000"/>
                  </a:schemeClr>
                </a:solidFill>
                <a:latin typeface="Calibri"/>
                <a:cs typeface="Calibri"/>
              </a:rPr>
              <a:t>behavioural</a:t>
            </a:r>
            <a:r>
              <a:rPr lang="en-US" sz="1300" dirty="0">
                <a:solidFill>
                  <a:schemeClr val="tx1">
                    <a:lumMod val="85000"/>
                    <a:lumOff val="15000"/>
                  </a:schemeClr>
                </a:solidFill>
                <a:latin typeface="Calibri"/>
                <a:cs typeface="Calibri"/>
              </a:rPr>
              <a:t> policies, and non-conformance processes and systems. </a:t>
            </a:r>
            <a:r>
              <a:rPr lang="en-US" sz="1300" dirty="0" err="1">
                <a:solidFill>
                  <a:schemeClr val="tx1">
                    <a:lumMod val="85000"/>
                    <a:lumOff val="15000"/>
                  </a:schemeClr>
                </a:solidFill>
                <a:latin typeface="Calibri"/>
                <a:cs typeface="Calibri"/>
              </a:rPr>
              <a:t>Organisational</a:t>
            </a:r>
            <a:r>
              <a:rPr lang="en-US" sz="1300" dirty="0">
                <a:solidFill>
                  <a:schemeClr val="tx1">
                    <a:lumMod val="85000"/>
                    <a:lumOff val="15000"/>
                  </a:schemeClr>
                </a:solidFill>
                <a:latin typeface="Calibri"/>
                <a:cs typeface="Calibri"/>
              </a:rPr>
              <a:t> policies, systems and procedures shall be pre- defined and documented so that staff and volunteers will be guided not only in the performance of their respective duties and responsibilities but more importantly in their conduct and </a:t>
            </a:r>
            <a:r>
              <a:rPr lang="en-US" sz="1300" dirty="0" err="1">
                <a:solidFill>
                  <a:schemeClr val="tx1">
                    <a:lumMod val="85000"/>
                    <a:lumOff val="15000"/>
                  </a:schemeClr>
                </a:solidFill>
                <a:latin typeface="Calibri"/>
                <a:cs typeface="Calibri"/>
              </a:rPr>
              <a:t>behaviour</a:t>
            </a:r>
            <a:r>
              <a:rPr lang="en-US" sz="1300" dirty="0">
                <a:solidFill>
                  <a:schemeClr val="tx1">
                    <a:lumMod val="85000"/>
                    <a:lumOff val="15000"/>
                  </a:schemeClr>
                </a:solidFill>
                <a:latin typeface="Calibri"/>
                <a:cs typeface="Calibri"/>
              </a:rPr>
              <a:t>.</a:t>
            </a:r>
          </a:p>
        </p:txBody>
      </p:sp>
      <p:sp>
        <p:nvSpPr>
          <p:cNvPr id="7" name="TextBox 6"/>
          <p:cNvSpPr txBox="1"/>
          <p:nvPr/>
        </p:nvSpPr>
        <p:spPr>
          <a:xfrm>
            <a:off x="4572000" y="1946032"/>
            <a:ext cx="4114800" cy="292388"/>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r>
              <a:rPr lang="en-US" sz="1300" b="1" dirty="0">
                <a:solidFill>
                  <a:srgbClr val="262626"/>
                </a:solidFill>
              </a:rPr>
              <a:t>Examples of documents to be presented as evidence:</a:t>
            </a:r>
          </a:p>
        </p:txBody>
      </p:sp>
      <p:grpSp>
        <p:nvGrpSpPr>
          <p:cNvPr id="8" name="Group 7"/>
          <p:cNvGrpSpPr/>
          <p:nvPr/>
        </p:nvGrpSpPr>
        <p:grpSpPr>
          <a:xfrm>
            <a:off x="4644008" y="2359830"/>
            <a:ext cx="3921615" cy="1724088"/>
            <a:chOff x="4355975" y="1818099"/>
            <a:chExt cx="3921615" cy="1724088"/>
          </a:xfrm>
        </p:grpSpPr>
        <p:sp>
          <p:nvSpPr>
            <p:cNvPr id="9" name="Folded Corner 8"/>
            <p:cNvSpPr>
              <a:spLocks noChangeArrowheads="1"/>
            </p:cNvSpPr>
            <p:nvPr/>
          </p:nvSpPr>
          <p:spPr bwMode="auto">
            <a:xfrm>
              <a:off x="6621406" y="3182190"/>
              <a:ext cx="1656184" cy="359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fr-CH" sz="1200" dirty="0">
                  <a:solidFill>
                    <a:srgbClr val="660066"/>
                  </a:solidFill>
                  <a:latin typeface="Calibri"/>
                  <a:ea typeface="ＭＳ ゴシック"/>
                  <a:cs typeface="Times New Roman"/>
                </a:rPr>
                <a:t>Whistle-blower Policy</a:t>
              </a:r>
            </a:p>
          </p:txBody>
        </p:sp>
        <p:sp>
          <p:nvSpPr>
            <p:cNvPr id="10" name="Folded Corner 9"/>
            <p:cNvSpPr>
              <a:spLocks noChangeArrowheads="1"/>
            </p:cNvSpPr>
            <p:nvPr/>
          </p:nvSpPr>
          <p:spPr bwMode="auto">
            <a:xfrm>
              <a:off x="6618860" y="2374136"/>
              <a:ext cx="1658729" cy="323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Complaints Policy</a:t>
              </a:r>
            </a:p>
          </p:txBody>
        </p:sp>
        <p:sp>
          <p:nvSpPr>
            <p:cNvPr id="11" name="Folded Corner 10"/>
            <p:cNvSpPr>
              <a:spLocks noChangeArrowheads="1"/>
            </p:cNvSpPr>
            <p:nvPr/>
          </p:nvSpPr>
          <p:spPr bwMode="auto">
            <a:xfrm>
              <a:off x="6608940" y="2786772"/>
              <a:ext cx="1668650" cy="32340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en-AU" sz="1200" dirty="0">
                  <a:solidFill>
                    <a:srgbClr val="660066"/>
                  </a:solidFill>
                  <a:latin typeface="Calibri"/>
                  <a:ea typeface="ＭＳ ゴシック"/>
                  <a:cs typeface="Times New Roman"/>
                </a:rPr>
                <a:t>Code of Conduct</a:t>
              </a:r>
            </a:p>
          </p:txBody>
        </p:sp>
        <p:sp>
          <p:nvSpPr>
            <p:cNvPr id="12" name="Folded Corner 11"/>
            <p:cNvSpPr>
              <a:spLocks noChangeAspect="1" noChangeArrowheads="1"/>
            </p:cNvSpPr>
            <p:nvPr/>
          </p:nvSpPr>
          <p:spPr bwMode="auto">
            <a:xfrm>
              <a:off x="6608940" y="1818666"/>
              <a:ext cx="1668650" cy="47155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Conflict of Interest </a:t>
              </a:r>
            </a:p>
            <a:p>
              <a:pPr algn="ctr">
                <a:spcAft>
                  <a:spcPts val="0"/>
                </a:spcAft>
              </a:pPr>
              <a:r>
                <a:rPr lang="en-AU" sz="1200" dirty="0">
                  <a:solidFill>
                    <a:srgbClr val="660066"/>
                  </a:solidFill>
                  <a:latin typeface="Calibri"/>
                  <a:ea typeface="ＭＳ ゴシック"/>
                  <a:cs typeface="Times New Roman"/>
                </a:rPr>
                <a:t>Policy &amp; Forms</a:t>
              </a:r>
            </a:p>
          </p:txBody>
        </p:sp>
        <p:sp>
          <p:nvSpPr>
            <p:cNvPr id="13" name="Folded Corner 12"/>
            <p:cNvSpPr>
              <a:spLocks noChangeArrowheads="1"/>
            </p:cNvSpPr>
            <p:nvPr/>
          </p:nvSpPr>
          <p:spPr bwMode="auto">
            <a:xfrm>
              <a:off x="4355976" y="1818099"/>
              <a:ext cx="2157730" cy="3676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Safe from Harm Policy</a:t>
              </a:r>
            </a:p>
          </p:txBody>
        </p:sp>
        <p:sp>
          <p:nvSpPr>
            <p:cNvPr id="15" name="Folded Corner 14"/>
            <p:cNvSpPr>
              <a:spLocks noChangeArrowheads="1"/>
            </p:cNvSpPr>
            <p:nvPr/>
          </p:nvSpPr>
          <p:spPr bwMode="auto">
            <a:xfrm>
              <a:off x="4355975" y="2966164"/>
              <a:ext cx="2121414" cy="54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External partners / donors evaluation</a:t>
              </a:r>
            </a:p>
          </p:txBody>
        </p:sp>
        <p:sp>
          <p:nvSpPr>
            <p:cNvPr id="17" name="Folded Corner 16"/>
            <p:cNvSpPr>
              <a:spLocks noChangeArrowheads="1"/>
            </p:cNvSpPr>
            <p:nvPr/>
          </p:nvSpPr>
          <p:spPr bwMode="auto">
            <a:xfrm>
              <a:off x="4355975" y="2283717"/>
              <a:ext cx="2157731" cy="5760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System to report on ethical issues, records, board minutes, reports…</a:t>
              </a:r>
            </a:p>
          </p:txBody>
        </p:sp>
      </p:grpSp>
    </p:spTree>
    <p:extLst>
      <p:ext uri="{BB962C8B-B14F-4D97-AF65-F5344CB8AC3E}">
        <p14:creationId xmlns:p14="http://schemas.microsoft.com/office/powerpoint/2010/main" val="199218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6</a:t>
            </a:fld>
            <a:endParaRPr lang="en-US" dirty="0"/>
          </a:p>
        </p:txBody>
      </p:sp>
      <p:pic>
        <p:nvPicPr>
          <p:cNvPr id="2" name="Picture 1" descr="5. COMMUNICATIONS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4" y="887100"/>
            <a:ext cx="3240000" cy="892562"/>
          </a:xfrm>
          <a:prstGeom prst="rect">
            <a:avLst/>
          </a:prstGeom>
        </p:spPr>
      </p:pic>
      <p:sp>
        <p:nvSpPr>
          <p:cNvPr id="6" name="Rectangle 5"/>
          <p:cNvSpPr/>
          <p:nvPr/>
        </p:nvSpPr>
        <p:spPr>
          <a:xfrm>
            <a:off x="323888" y="2013936"/>
            <a:ext cx="4176104" cy="1692771"/>
          </a:xfrm>
          <a:prstGeom prst="rect">
            <a:avLst/>
          </a:prstGeom>
        </p:spPr>
        <p:txBody>
          <a:bodyPr wrap="square">
            <a:spAutoFit/>
          </a:bodyPr>
          <a:lstStyle/>
          <a:p>
            <a:r>
              <a:rPr lang="en-US" sz="1300" dirty="0">
                <a:solidFill>
                  <a:schemeClr val="tx1">
                    <a:lumMod val="85000"/>
                    <a:lumOff val="15000"/>
                  </a:schemeClr>
                </a:solidFill>
                <a:latin typeface="Calibri"/>
                <a:cs typeface="Calibri"/>
              </a:rPr>
              <a:t>This dimension (5) revolves around the communication policy of the </a:t>
            </a:r>
            <a:r>
              <a:rPr lang="en-US" sz="1300" dirty="0" err="1">
                <a:solidFill>
                  <a:schemeClr val="tx1">
                    <a:lumMod val="85000"/>
                    <a:lumOff val="15000"/>
                  </a:schemeClr>
                </a:solidFill>
                <a:latin typeface="Calibri"/>
                <a:cs typeface="Calibri"/>
              </a:rPr>
              <a:t>organisation</a:t>
            </a:r>
            <a:r>
              <a:rPr lang="en-US" sz="1300" dirty="0">
                <a:solidFill>
                  <a:schemeClr val="tx1">
                    <a:lumMod val="85000"/>
                    <a:lumOff val="15000"/>
                  </a:schemeClr>
                </a:solidFill>
                <a:latin typeface="Calibri"/>
                <a:cs typeface="Calibri"/>
              </a:rPr>
              <a:t> with regard to its various internal and external stakeholders, particularly in relation to its operational undertakings, finances, stewardship, and the overall image it wishes to build and project. The overall purpose is here to assess the policy of transparency and how the organization keeps the public and its stakeholders apprised of its operations. </a:t>
            </a:r>
          </a:p>
        </p:txBody>
      </p:sp>
      <p:sp>
        <p:nvSpPr>
          <p:cNvPr id="7" name="TextBox 6"/>
          <p:cNvSpPr txBox="1"/>
          <p:nvPr/>
        </p:nvSpPr>
        <p:spPr>
          <a:xfrm>
            <a:off x="4788024" y="2067694"/>
            <a:ext cx="3826768" cy="292388"/>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r>
              <a:rPr lang="en-US" sz="1300" b="1" dirty="0">
                <a:solidFill>
                  <a:srgbClr val="262626"/>
                </a:solidFill>
              </a:rPr>
              <a:t>Examples of documents to be presented as evidence:</a:t>
            </a:r>
          </a:p>
        </p:txBody>
      </p:sp>
      <p:grpSp>
        <p:nvGrpSpPr>
          <p:cNvPr id="8" name="Group 7"/>
          <p:cNvGrpSpPr/>
          <p:nvPr/>
        </p:nvGrpSpPr>
        <p:grpSpPr>
          <a:xfrm>
            <a:off x="4860032" y="2505116"/>
            <a:ext cx="3921759" cy="1362778"/>
            <a:chOff x="4355831" y="1818099"/>
            <a:chExt cx="3921759" cy="1278310"/>
          </a:xfrm>
        </p:grpSpPr>
        <p:sp>
          <p:nvSpPr>
            <p:cNvPr id="10" name="Folded Corner 9"/>
            <p:cNvSpPr>
              <a:spLocks noChangeArrowheads="1"/>
            </p:cNvSpPr>
            <p:nvPr/>
          </p:nvSpPr>
          <p:spPr bwMode="auto">
            <a:xfrm>
              <a:off x="6618860" y="2268297"/>
              <a:ext cx="1658729" cy="323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Annual Report</a:t>
              </a:r>
            </a:p>
          </p:txBody>
        </p:sp>
        <p:sp>
          <p:nvSpPr>
            <p:cNvPr id="11" name="Folded Corner 10"/>
            <p:cNvSpPr>
              <a:spLocks noChangeArrowheads="1"/>
            </p:cNvSpPr>
            <p:nvPr/>
          </p:nvSpPr>
          <p:spPr bwMode="auto">
            <a:xfrm>
              <a:off x="4355976" y="2272653"/>
              <a:ext cx="2157586" cy="35940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en-AU" sz="1200" dirty="0">
                  <a:solidFill>
                    <a:srgbClr val="660066"/>
                  </a:solidFill>
                  <a:latin typeface="Calibri"/>
                  <a:ea typeface="ＭＳ ゴシック"/>
                  <a:cs typeface="Times New Roman"/>
                </a:rPr>
                <a:t>Partners &amp; stakeholders list</a:t>
              </a:r>
            </a:p>
          </p:txBody>
        </p:sp>
        <p:sp>
          <p:nvSpPr>
            <p:cNvPr id="12" name="Folded Corner 11"/>
            <p:cNvSpPr>
              <a:spLocks noChangeArrowheads="1"/>
            </p:cNvSpPr>
            <p:nvPr/>
          </p:nvSpPr>
          <p:spPr bwMode="auto">
            <a:xfrm>
              <a:off x="6608940" y="1818667"/>
              <a:ext cx="1668650" cy="36355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Document control system</a:t>
              </a:r>
            </a:p>
          </p:txBody>
        </p:sp>
        <p:sp>
          <p:nvSpPr>
            <p:cNvPr id="13" name="Folded Corner 12"/>
            <p:cNvSpPr>
              <a:spLocks noChangeArrowheads="1"/>
            </p:cNvSpPr>
            <p:nvPr/>
          </p:nvSpPr>
          <p:spPr bwMode="auto">
            <a:xfrm>
              <a:off x="4355976" y="1818099"/>
              <a:ext cx="2157730" cy="3676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Communication Strategy</a:t>
              </a:r>
            </a:p>
          </p:txBody>
        </p:sp>
        <p:sp>
          <p:nvSpPr>
            <p:cNvPr id="15" name="Folded Corner 14"/>
            <p:cNvSpPr>
              <a:spLocks noChangeArrowheads="1"/>
            </p:cNvSpPr>
            <p:nvPr/>
          </p:nvSpPr>
          <p:spPr bwMode="auto">
            <a:xfrm>
              <a:off x="4355831" y="2700345"/>
              <a:ext cx="3921758" cy="396064"/>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National Board meeting reports to key stakeholders</a:t>
              </a:r>
            </a:p>
          </p:txBody>
        </p:sp>
      </p:grpSp>
      <p:sp>
        <p:nvSpPr>
          <p:cNvPr id="14" name="Folded Corner 13"/>
          <p:cNvSpPr>
            <a:spLocks noChangeArrowheads="1"/>
          </p:cNvSpPr>
          <p:nvPr/>
        </p:nvSpPr>
        <p:spPr bwMode="auto">
          <a:xfrm>
            <a:off x="4860032" y="3930003"/>
            <a:ext cx="3921758" cy="42223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External representation Guidelines </a:t>
            </a:r>
            <a:r>
              <a:rPr lang="mr-IN" sz="1200" dirty="0">
                <a:solidFill>
                  <a:srgbClr val="660066"/>
                </a:solidFill>
                <a:latin typeface="Calibri"/>
                <a:ea typeface="ＭＳ ゴシック"/>
                <a:cs typeface="Times New Roman"/>
              </a:rPr>
              <a:t>–</a:t>
            </a:r>
            <a:r>
              <a:rPr lang="en-AU" sz="1200" dirty="0">
                <a:solidFill>
                  <a:srgbClr val="660066"/>
                </a:solidFill>
                <a:latin typeface="Calibri"/>
                <a:ea typeface="ＭＳ ゴシック"/>
                <a:cs typeface="Times New Roman"/>
              </a:rPr>
              <a:t> Representatives</a:t>
            </a:r>
            <a:r>
              <a:rPr lang="mr-IN" sz="1200" dirty="0">
                <a:solidFill>
                  <a:srgbClr val="660066"/>
                </a:solidFill>
                <a:latin typeface="Calibri"/>
                <a:ea typeface="ＭＳ ゴシック"/>
                <a:cs typeface="Times New Roman"/>
              </a:rPr>
              <a:t>…</a:t>
            </a:r>
            <a:endParaRPr lang="en-AU" sz="1200" dirty="0">
              <a:solidFill>
                <a:srgbClr val="660066"/>
              </a:solidFill>
              <a:latin typeface="Calibri"/>
              <a:ea typeface="ＭＳ ゴシック"/>
              <a:cs typeface="Times New Roman"/>
            </a:endParaRPr>
          </a:p>
        </p:txBody>
      </p:sp>
    </p:spTree>
    <p:extLst>
      <p:ext uri="{BB962C8B-B14F-4D97-AF65-F5344CB8AC3E}">
        <p14:creationId xmlns:p14="http://schemas.microsoft.com/office/powerpoint/2010/main" val="199218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7</a:t>
            </a:fld>
            <a:endParaRPr lang="en-US" dirty="0"/>
          </a:p>
        </p:txBody>
      </p:sp>
      <p:pic>
        <p:nvPicPr>
          <p:cNvPr id="2" name="Picture 1" descr="6. ADULTS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72" y="815092"/>
            <a:ext cx="3240000" cy="892562"/>
          </a:xfrm>
          <a:prstGeom prst="rect">
            <a:avLst/>
          </a:prstGeom>
        </p:spPr>
      </p:pic>
      <p:sp>
        <p:nvSpPr>
          <p:cNvPr id="6" name="Rectangle 5"/>
          <p:cNvSpPr/>
          <p:nvPr/>
        </p:nvSpPr>
        <p:spPr>
          <a:xfrm>
            <a:off x="266700" y="2185033"/>
            <a:ext cx="4572000" cy="2092881"/>
          </a:xfrm>
          <a:prstGeom prst="rect">
            <a:avLst/>
          </a:prstGeom>
        </p:spPr>
        <p:txBody>
          <a:bodyPr wrap="square">
            <a:spAutoFit/>
          </a:bodyPr>
          <a:lstStyle/>
          <a:p>
            <a:r>
              <a:rPr lang="en-US" sz="1300" dirty="0">
                <a:solidFill>
                  <a:schemeClr val="tx1">
                    <a:lumMod val="85000"/>
                    <a:lumOff val="15000"/>
                  </a:schemeClr>
                </a:solidFill>
                <a:latin typeface="Calibri"/>
                <a:cs typeface="Calibri"/>
              </a:rPr>
              <a:t>This dimension (6) deals with how the NSO handles human resources related matters such as recruitment, hiring, training, performance management, compensation and benefits, security, succession and employees’ relations. It is therefore critical to the NSO’ success, and sustainability, that the right people are chosen for each position, that their performance is properly monitored and assessed, and that they are adequately compensated for their efforts and outputs. As per the Adults in Scouting World Policy, when referring to Adults, we refer to professionals - paid staff - and volunteers.</a:t>
            </a:r>
          </a:p>
        </p:txBody>
      </p:sp>
      <p:sp>
        <p:nvSpPr>
          <p:cNvPr id="7" name="TextBox 6"/>
          <p:cNvSpPr txBox="1"/>
          <p:nvPr/>
        </p:nvSpPr>
        <p:spPr>
          <a:xfrm>
            <a:off x="5024958" y="1221308"/>
            <a:ext cx="3826768" cy="846386"/>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r>
              <a:rPr lang="en-US" sz="1300" b="1" dirty="0">
                <a:solidFill>
                  <a:srgbClr val="262626"/>
                </a:solidFill>
              </a:rPr>
              <a:t>Reference Document: </a:t>
            </a:r>
          </a:p>
          <a:p>
            <a:pPr marL="171450" indent="-171450">
              <a:buFont typeface="Arial"/>
              <a:buChar char="•"/>
            </a:pPr>
            <a:r>
              <a:rPr lang="en-US" sz="1300" dirty="0">
                <a:solidFill>
                  <a:srgbClr val="262626"/>
                </a:solidFill>
              </a:rPr>
              <a:t>World Adults in Scouting Policy</a:t>
            </a:r>
          </a:p>
          <a:p>
            <a:endParaRPr lang="en-US" sz="1000" dirty="0">
              <a:solidFill>
                <a:srgbClr val="262626"/>
              </a:solidFill>
            </a:endParaRPr>
          </a:p>
          <a:p>
            <a:r>
              <a:rPr lang="en-US" sz="1300" b="1" dirty="0">
                <a:solidFill>
                  <a:srgbClr val="262626"/>
                </a:solidFill>
              </a:rPr>
              <a:t>Examples of documents to be presented as evidence:</a:t>
            </a:r>
          </a:p>
        </p:txBody>
      </p:sp>
      <p:grpSp>
        <p:nvGrpSpPr>
          <p:cNvPr id="20" name="Group 19"/>
          <p:cNvGrpSpPr/>
          <p:nvPr/>
        </p:nvGrpSpPr>
        <p:grpSpPr>
          <a:xfrm>
            <a:off x="5099578" y="2107238"/>
            <a:ext cx="3330911" cy="2552744"/>
            <a:chOff x="5093947" y="1671686"/>
            <a:chExt cx="3330911" cy="2836817"/>
          </a:xfrm>
        </p:grpSpPr>
        <p:sp>
          <p:nvSpPr>
            <p:cNvPr id="9" name="Carré corné 1"/>
            <p:cNvSpPr>
              <a:spLocks noChangeArrowheads="1"/>
            </p:cNvSpPr>
            <p:nvPr/>
          </p:nvSpPr>
          <p:spPr bwMode="auto">
            <a:xfrm>
              <a:off x="5093947" y="4184504"/>
              <a:ext cx="3312000" cy="323999"/>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Training Framework, Plans, Curriculum and records</a:t>
              </a:r>
            </a:p>
          </p:txBody>
        </p:sp>
        <p:sp>
          <p:nvSpPr>
            <p:cNvPr id="10" name="AutoShape 3"/>
            <p:cNvSpPr>
              <a:spLocks noChangeArrowheads="1"/>
            </p:cNvSpPr>
            <p:nvPr/>
          </p:nvSpPr>
          <p:spPr bwMode="auto">
            <a:xfrm>
              <a:off x="5106859" y="1671686"/>
              <a:ext cx="3307354"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NSO Adults in Scouting Policy</a:t>
              </a:r>
            </a:p>
          </p:txBody>
        </p:sp>
        <p:sp>
          <p:nvSpPr>
            <p:cNvPr id="11" name="AutoShape 4"/>
            <p:cNvSpPr>
              <a:spLocks noChangeArrowheads="1"/>
            </p:cNvSpPr>
            <p:nvPr/>
          </p:nvSpPr>
          <p:spPr bwMode="auto">
            <a:xfrm>
              <a:off x="5106859" y="3291830"/>
              <a:ext cx="3281682" cy="395998"/>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r>
                <a:rPr lang="en-AU" sz="1200" dirty="0">
                  <a:solidFill>
                    <a:srgbClr val="660066"/>
                  </a:solidFill>
                  <a:latin typeface="Calibri" charset="0"/>
                  <a:ea typeface="ÇlÇr ñæí©" charset="0"/>
                </a:rPr>
                <a:t>Sub-Committee </a:t>
              </a:r>
              <a:r>
                <a:rPr lang="en-AU" sz="1200" dirty="0" err="1">
                  <a:solidFill>
                    <a:srgbClr val="660066"/>
                  </a:solidFill>
                  <a:latin typeface="Calibri" charset="0"/>
                  <a:ea typeface="ÇlÇr ñæí©" charset="0"/>
                </a:rPr>
                <a:t>ToR</a:t>
              </a:r>
              <a:r>
                <a:rPr lang="en-AU" sz="1200" dirty="0">
                  <a:solidFill>
                    <a:srgbClr val="660066"/>
                  </a:solidFill>
                  <a:latin typeface="Calibri" charset="0"/>
                  <a:ea typeface="ÇlÇr ñæí©" charset="0"/>
                </a:rPr>
                <a:t>, members list, </a:t>
              </a:r>
              <a:br>
                <a:rPr lang="en-AU" sz="1200" dirty="0">
                  <a:solidFill>
                    <a:srgbClr val="660066"/>
                  </a:solidFill>
                  <a:latin typeface="Calibri" charset="0"/>
                  <a:ea typeface="ÇlÇr ñæí©" charset="0"/>
                </a:rPr>
              </a:br>
              <a:r>
                <a:rPr lang="en-AU" sz="1200" dirty="0">
                  <a:solidFill>
                    <a:srgbClr val="660066"/>
                  </a:solidFill>
                  <a:latin typeface="Calibri" charset="0"/>
                  <a:ea typeface="ÇlÇr ñæí©" charset="0"/>
                </a:rPr>
                <a:t>meeting agendas, minutes and reports</a:t>
              </a:r>
            </a:p>
          </p:txBody>
        </p:sp>
        <p:sp>
          <p:nvSpPr>
            <p:cNvPr id="13" name="AutoShape 6"/>
            <p:cNvSpPr>
              <a:spLocks noChangeArrowheads="1"/>
            </p:cNvSpPr>
            <p:nvPr/>
          </p:nvSpPr>
          <p:spPr bwMode="auto">
            <a:xfrm>
              <a:off x="5106859" y="2082058"/>
              <a:ext cx="1938865"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Human Resources Handbook</a:t>
              </a:r>
            </a:p>
          </p:txBody>
        </p:sp>
        <p:sp>
          <p:nvSpPr>
            <p:cNvPr id="15" name="AutoShape 3"/>
            <p:cNvSpPr>
              <a:spLocks noChangeArrowheads="1"/>
            </p:cNvSpPr>
            <p:nvPr/>
          </p:nvSpPr>
          <p:spPr bwMode="auto">
            <a:xfrm>
              <a:off x="5093947" y="3757986"/>
              <a:ext cx="3312000" cy="32593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Appraisal System(s) &amp; Form(s) and records</a:t>
              </a:r>
            </a:p>
          </p:txBody>
        </p:sp>
        <p:sp>
          <p:nvSpPr>
            <p:cNvPr id="16" name="AutoShape 6"/>
            <p:cNvSpPr>
              <a:spLocks noChangeArrowheads="1"/>
            </p:cNvSpPr>
            <p:nvPr/>
          </p:nvSpPr>
          <p:spPr bwMode="auto">
            <a:xfrm>
              <a:off x="7164288" y="2082058"/>
              <a:ext cx="1249925"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Role Descriptions</a:t>
              </a:r>
            </a:p>
          </p:txBody>
        </p:sp>
        <p:sp>
          <p:nvSpPr>
            <p:cNvPr id="17" name="AutoShape 6"/>
            <p:cNvSpPr>
              <a:spLocks noChangeArrowheads="1"/>
            </p:cNvSpPr>
            <p:nvPr/>
          </p:nvSpPr>
          <p:spPr bwMode="auto">
            <a:xfrm>
              <a:off x="6799477" y="2883836"/>
              <a:ext cx="1625381"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Recognition System</a:t>
              </a:r>
            </a:p>
          </p:txBody>
        </p:sp>
        <p:sp>
          <p:nvSpPr>
            <p:cNvPr id="18" name="AutoShape 6"/>
            <p:cNvSpPr>
              <a:spLocks noChangeArrowheads="1"/>
            </p:cNvSpPr>
            <p:nvPr/>
          </p:nvSpPr>
          <p:spPr bwMode="auto">
            <a:xfrm>
              <a:off x="5106859" y="2506061"/>
              <a:ext cx="1583998" cy="719999"/>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Compensation </a:t>
              </a:r>
              <a:br>
                <a:rPr lang="en-AU" sz="1200" dirty="0">
                  <a:solidFill>
                    <a:srgbClr val="660066"/>
                  </a:solidFill>
                  <a:latin typeface="Calibri" charset="0"/>
                  <a:ea typeface="ÇlÇr ñæí©" charset="0"/>
                </a:rPr>
              </a:br>
              <a:r>
                <a:rPr lang="en-AU" sz="1200" dirty="0">
                  <a:solidFill>
                    <a:srgbClr val="660066"/>
                  </a:solidFill>
                  <a:latin typeface="Calibri" charset="0"/>
                  <a:ea typeface="ÇlÇr ñæí©" charset="0"/>
                </a:rPr>
                <a:t>Package/Policy</a:t>
              </a:r>
            </a:p>
          </p:txBody>
        </p:sp>
        <p:sp>
          <p:nvSpPr>
            <p:cNvPr id="19" name="AutoShape 6"/>
            <p:cNvSpPr>
              <a:spLocks noChangeArrowheads="1"/>
            </p:cNvSpPr>
            <p:nvPr/>
          </p:nvSpPr>
          <p:spPr bwMode="auto">
            <a:xfrm>
              <a:off x="6799477" y="2499742"/>
              <a:ext cx="1625381"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Succession plan/system</a:t>
              </a:r>
            </a:p>
          </p:txBody>
        </p:sp>
      </p:grpSp>
    </p:spTree>
    <p:extLst>
      <p:ext uri="{BB962C8B-B14F-4D97-AF65-F5344CB8AC3E}">
        <p14:creationId xmlns:p14="http://schemas.microsoft.com/office/powerpoint/2010/main" val="63428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8</a:t>
            </a:fld>
            <a:endParaRPr lang="en-US" dirty="0"/>
          </a:p>
        </p:txBody>
      </p:sp>
      <p:pic>
        <p:nvPicPr>
          <p:cNvPr id="2" name="Picture 1" descr="7. RESOURCES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72" y="843558"/>
            <a:ext cx="3240000" cy="892562"/>
          </a:xfrm>
          <a:prstGeom prst="rect">
            <a:avLst/>
          </a:prstGeom>
        </p:spPr>
      </p:pic>
      <p:sp>
        <p:nvSpPr>
          <p:cNvPr id="8" name="Rectangle 7"/>
          <p:cNvSpPr/>
          <p:nvPr/>
        </p:nvSpPr>
        <p:spPr>
          <a:xfrm>
            <a:off x="251880" y="2211710"/>
            <a:ext cx="4392128" cy="1692771"/>
          </a:xfrm>
          <a:prstGeom prst="rect">
            <a:avLst/>
          </a:prstGeom>
        </p:spPr>
        <p:txBody>
          <a:bodyPr wrap="square">
            <a:spAutoFit/>
          </a:bodyPr>
          <a:lstStyle/>
          <a:p>
            <a:r>
              <a:rPr lang="en-US" sz="1300" dirty="0">
                <a:solidFill>
                  <a:schemeClr val="tx1">
                    <a:lumMod val="85000"/>
                    <a:lumOff val="15000"/>
                  </a:schemeClr>
                </a:solidFill>
                <a:latin typeface="Calibri"/>
                <a:cs typeface="Calibri"/>
              </a:rPr>
              <a:t>This dimension (7) focuses on financial policies, resource generation and allocation, and financial controls. The objective is to determine the organization’s levels of financial accountability and transparency. This is done through an examination and measurement of the organization’s financial systems and processes in place (or lack of) and identification of areas of improvement to address the weak aspects of the financial system.</a:t>
            </a:r>
          </a:p>
        </p:txBody>
      </p:sp>
      <p:grpSp>
        <p:nvGrpSpPr>
          <p:cNvPr id="21" name="Group 20"/>
          <p:cNvGrpSpPr/>
          <p:nvPr/>
        </p:nvGrpSpPr>
        <p:grpSpPr>
          <a:xfrm>
            <a:off x="5076056" y="2277182"/>
            <a:ext cx="3384377" cy="2166776"/>
            <a:chOff x="5170711" y="2205134"/>
            <a:chExt cx="2979042" cy="2166776"/>
          </a:xfrm>
        </p:grpSpPr>
        <p:sp>
          <p:nvSpPr>
            <p:cNvPr id="9" name="Carré corné 1"/>
            <p:cNvSpPr>
              <a:spLocks noChangeArrowheads="1"/>
            </p:cNvSpPr>
            <p:nvPr/>
          </p:nvSpPr>
          <p:spPr bwMode="auto">
            <a:xfrm>
              <a:off x="5170712" y="4011910"/>
              <a:ext cx="2979041"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Legal agreements with donors</a:t>
              </a:r>
              <a:endParaRPr kumimoji="0" lang="en-US" sz="1200" b="0" i="0" u="none" strike="noStrike" cap="none" normalizeH="0" baseline="0" dirty="0">
                <a:ln>
                  <a:noFill/>
                </a:ln>
                <a:solidFill>
                  <a:schemeClr val="tx1"/>
                </a:solidFill>
                <a:effectLst/>
                <a:latin typeface="Arial" charset="0"/>
                <a:ea typeface="ＭＳ Ｐゴシック" charset="0"/>
              </a:endParaRPr>
            </a:p>
          </p:txBody>
        </p:sp>
        <p:sp>
          <p:nvSpPr>
            <p:cNvPr id="10" name="AutoShape 3"/>
            <p:cNvSpPr>
              <a:spLocks noChangeArrowheads="1"/>
            </p:cNvSpPr>
            <p:nvPr/>
          </p:nvSpPr>
          <p:spPr bwMode="auto">
            <a:xfrm>
              <a:off x="5170711" y="2205134"/>
              <a:ext cx="2979039"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External Financial Audited Report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AutoShape 4"/>
            <p:cNvSpPr>
              <a:spLocks noChangeArrowheads="1"/>
            </p:cNvSpPr>
            <p:nvPr/>
          </p:nvSpPr>
          <p:spPr bwMode="auto">
            <a:xfrm>
              <a:off x="5170711" y="2643758"/>
              <a:ext cx="1273488"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Budget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2" name="AutoShape 5"/>
            <p:cNvSpPr>
              <a:spLocks noChangeArrowheads="1"/>
            </p:cNvSpPr>
            <p:nvPr/>
          </p:nvSpPr>
          <p:spPr bwMode="auto">
            <a:xfrm>
              <a:off x="6516215" y="2643758"/>
              <a:ext cx="1633536"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Financial Reports</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3" name="AutoShape 6"/>
            <p:cNvSpPr>
              <a:spLocks noChangeArrowheads="1"/>
            </p:cNvSpPr>
            <p:nvPr/>
          </p:nvSpPr>
          <p:spPr bwMode="auto">
            <a:xfrm>
              <a:off x="6516216" y="3039838"/>
              <a:ext cx="1633537"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Procurement procedure</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4" name="AutoShape 7"/>
            <p:cNvSpPr>
              <a:spLocks noChangeArrowheads="1"/>
            </p:cNvSpPr>
            <p:nvPr/>
          </p:nvSpPr>
          <p:spPr bwMode="auto">
            <a:xfrm>
              <a:off x="5170712" y="3039838"/>
              <a:ext cx="1273497"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AU" sz="1200" b="0" i="0" u="none" strike="noStrike" cap="none" normalizeH="0" baseline="0" dirty="0">
                  <a:ln>
                    <a:noFill/>
                  </a:ln>
                  <a:solidFill>
                    <a:srgbClr val="660066"/>
                  </a:solidFill>
                  <a:effectLst/>
                  <a:latin typeface="Calibri" charset="0"/>
                  <a:ea typeface="ÇlÇr ñæí©" charset="0"/>
                </a:rPr>
                <a:t>Inventory System</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7" name="AutoShape 3"/>
            <p:cNvSpPr>
              <a:spLocks noChangeArrowheads="1"/>
            </p:cNvSpPr>
            <p:nvPr/>
          </p:nvSpPr>
          <p:spPr bwMode="auto">
            <a:xfrm>
              <a:off x="5170712" y="3469967"/>
              <a:ext cx="2979040" cy="469935"/>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en-AU" sz="1200" dirty="0">
                  <a:solidFill>
                    <a:srgbClr val="660066"/>
                  </a:solidFill>
                  <a:latin typeface="Calibri" charset="0"/>
                  <a:ea typeface="ÇlÇr ñæí©" charset="0"/>
                </a:rPr>
                <a:t>Sub-Committee </a:t>
              </a:r>
              <a:r>
                <a:rPr lang="en-AU" sz="1200" dirty="0" err="1">
                  <a:solidFill>
                    <a:srgbClr val="660066"/>
                  </a:solidFill>
                  <a:latin typeface="Calibri" charset="0"/>
                  <a:ea typeface="ÇlÇr ñæí©" charset="0"/>
                </a:rPr>
                <a:t>ToR</a:t>
              </a:r>
              <a:r>
                <a:rPr lang="en-AU" sz="1200" dirty="0">
                  <a:solidFill>
                    <a:srgbClr val="660066"/>
                  </a:solidFill>
                  <a:latin typeface="Calibri" charset="0"/>
                  <a:ea typeface="ÇlÇr ñæí©" charset="0"/>
                </a:rPr>
                <a:t>, members list, </a:t>
              </a:r>
              <a:br>
                <a:rPr lang="en-AU" sz="1200" dirty="0">
                  <a:solidFill>
                    <a:srgbClr val="660066"/>
                  </a:solidFill>
                  <a:latin typeface="Calibri" charset="0"/>
                  <a:ea typeface="ÇlÇr ñæí©" charset="0"/>
                </a:rPr>
              </a:br>
              <a:r>
                <a:rPr lang="en-AU" sz="1200" dirty="0">
                  <a:solidFill>
                    <a:srgbClr val="660066"/>
                  </a:solidFill>
                  <a:latin typeface="Calibri" charset="0"/>
                  <a:ea typeface="ÇlÇr ñæí©" charset="0"/>
                </a:rPr>
                <a:t>meeting agendas, minutes &amp; reports</a:t>
              </a:r>
            </a:p>
          </p:txBody>
        </p:sp>
      </p:grpSp>
      <p:sp>
        <p:nvSpPr>
          <p:cNvPr id="20" name="Rectangle 19"/>
          <p:cNvSpPr/>
          <p:nvPr/>
        </p:nvSpPr>
        <p:spPr>
          <a:xfrm>
            <a:off x="4932040" y="1847314"/>
            <a:ext cx="3812775" cy="292388"/>
          </a:xfrm>
          <a:prstGeom prst="rect">
            <a:avLst/>
          </a:prstGeom>
        </p:spPr>
        <p:txBody>
          <a:bodyPr wrap="none">
            <a:spAutoFit/>
          </a:bodyPr>
          <a:lstStyle/>
          <a:p>
            <a:r>
              <a:rPr lang="en-US" sz="1300" b="1" dirty="0">
                <a:solidFill>
                  <a:srgbClr val="262626"/>
                </a:solidFill>
                <a:latin typeface="Calibri"/>
                <a:cs typeface="Calibri"/>
              </a:rPr>
              <a:t>Examples of documents to be presented as evidence</a:t>
            </a:r>
          </a:p>
        </p:txBody>
      </p:sp>
    </p:spTree>
    <p:extLst>
      <p:ext uri="{BB962C8B-B14F-4D97-AF65-F5344CB8AC3E}">
        <p14:creationId xmlns:p14="http://schemas.microsoft.com/office/powerpoint/2010/main" val="63428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9</a:t>
            </a:fld>
            <a:endParaRPr lang="en-US" dirty="0"/>
          </a:p>
        </p:txBody>
      </p:sp>
      <p:pic>
        <p:nvPicPr>
          <p:cNvPr id="2" name="Picture 1" descr="8. YOUTH PROGRAMME Color_p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4" y="887100"/>
            <a:ext cx="3240000" cy="892562"/>
          </a:xfrm>
          <a:prstGeom prst="rect">
            <a:avLst/>
          </a:prstGeom>
        </p:spPr>
      </p:pic>
      <p:sp>
        <p:nvSpPr>
          <p:cNvPr id="6" name="Rectangle 5"/>
          <p:cNvSpPr/>
          <p:nvPr/>
        </p:nvSpPr>
        <p:spPr>
          <a:xfrm>
            <a:off x="251520" y="2041559"/>
            <a:ext cx="4104456" cy="1292662"/>
          </a:xfrm>
          <a:prstGeom prst="rect">
            <a:avLst/>
          </a:prstGeom>
        </p:spPr>
        <p:txBody>
          <a:bodyPr wrap="square">
            <a:spAutoFit/>
          </a:bodyPr>
          <a:lstStyle/>
          <a:p>
            <a:r>
              <a:rPr lang="en-US" sz="1300" dirty="0">
                <a:solidFill>
                  <a:schemeClr val="tx1">
                    <a:lumMod val="85000"/>
                    <a:lumOff val="15000"/>
                  </a:schemeClr>
                </a:solidFill>
                <a:latin typeface="Calibri"/>
                <a:cs typeface="Calibri"/>
              </a:rPr>
              <a:t>This dimension (8) deals with the NSO’s reason of being: from planning its major thrusts and objectives to detailing its mode of operations at the </a:t>
            </a:r>
            <a:r>
              <a:rPr lang="en-US" sz="1300" dirty="0" err="1">
                <a:solidFill>
                  <a:schemeClr val="tx1">
                    <a:lumMod val="85000"/>
                    <a:lumOff val="15000"/>
                  </a:schemeClr>
                </a:solidFill>
                <a:latin typeface="Calibri"/>
                <a:cs typeface="Calibri"/>
              </a:rPr>
              <a:t>programme</a:t>
            </a:r>
            <a:r>
              <a:rPr lang="en-US" sz="1300" dirty="0">
                <a:solidFill>
                  <a:schemeClr val="tx1">
                    <a:lumMod val="85000"/>
                    <a:lumOff val="15000"/>
                  </a:schemeClr>
                </a:solidFill>
                <a:latin typeface="Calibri"/>
                <a:cs typeface="Calibri"/>
              </a:rPr>
              <a:t>, project, and field levels. NSOs need to operate on certain planning, implementation, monitoring, and evaluation and feedback adjustment systems.</a:t>
            </a:r>
          </a:p>
        </p:txBody>
      </p:sp>
      <p:sp>
        <p:nvSpPr>
          <p:cNvPr id="7" name="TextBox 6"/>
          <p:cNvSpPr txBox="1"/>
          <p:nvPr/>
        </p:nvSpPr>
        <p:spPr>
          <a:xfrm>
            <a:off x="4499992" y="1635646"/>
            <a:ext cx="4186808" cy="1492716"/>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r>
              <a:rPr lang="en-US" sz="1300" b="1" dirty="0">
                <a:solidFill>
                  <a:srgbClr val="262626"/>
                </a:solidFill>
              </a:rPr>
              <a:t>Reference Documents: </a:t>
            </a:r>
          </a:p>
          <a:p>
            <a:pPr marL="171450" indent="-171450">
              <a:buFont typeface="Arial"/>
              <a:buChar char="•"/>
            </a:pPr>
            <a:r>
              <a:rPr lang="en-US" sz="1300" dirty="0">
                <a:solidFill>
                  <a:srgbClr val="262626"/>
                </a:solidFill>
              </a:rPr>
              <a:t>World Scout Youth Programme Policy</a:t>
            </a:r>
          </a:p>
          <a:p>
            <a:pPr marL="171450" indent="-171450">
              <a:buFont typeface="Arial"/>
              <a:buChar char="•"/>
            </a:pPr>
            <a:r>
              <a:rPr lang="en-US" sz="1300" dirty="0">
                <a:solidFill>
                  <a:srgbClr val="262626"/>
                </a:solidFill>
              </a:rPr>
              <a:t>World Youth Involvement Policy</a:t>
            </a:r>
          </a:p>
          <a:p>
            <a:pPr marL="171450" indent="-171450">
              <a:buFont typeface="Arial"/>
              <a:buChar char="•"/>
            </a:pPr>
            <a:r>
              <a:rPr lang="en-US" sz="1300" dirty="0">
                <a:solidFill>
                  <a:srgbClr val="262626"/>
                </a:solidFill>
              </a:rPr>
              <a:t>Guidelines on Scouting for people with disabilities</a:t>
            </a:r>
          </a:p>
          <a:p>
            <a:pPr marL="171450" indent="-171450">
              <a:buFont typeface="Arial"/>
              <a:buChar char="•"/>
            </a:pPr>
            <a:r>
              <a:rPr lang="en-US" sz="1300" dirty="0">
                <a:solidFill>
                  <a:srgbClr val="262626"/>
                </a:solidFill>
              </a:rPr>
              <a:t>Safe from Harm Policy</a:t>
            </a:r>
          </a:p>
          <a:p>
            <a:endParaRPr lang="en-US" sz="1300" dirty="0">
              <a:solidFill>
                <a:srgbClr val="262626"/>
              </a:solidFill>
            </a:endParaRPr>
          </a:p>
          <a:p>
            <a:r>
              <a:rPr lang="en-US" sz="1300" b="1" dirty="0">
                <a:solidFill>
                  <a:srgbClr val="262626"/>
                </a:solidFill>
              </a:rPr>
              <a:t>Examples of documents to be presented as evidences</a:t>
            </a:r>
          </a:p>
        </p:txBody>
      </p:sp>
      <p:grpSp>
        <p:nvGrpSpPr>
          <p:cNvPr id="8" name="Group 7"/>
          <p:cNvGrpSpPr/>
          <p:nvPr/>
        </p:nvGrpSpPr>
        <p:grpSpPr>
          <a:xfrm>
            <a:off x="4644008" y="3152102"/>
            <a:ext cx="3600400" cy="1401683"/>
            <a:chOff x="4355975" y="1818099"/>
            <a:chExt cx="3429015" cy="1401683"/>
          </a:xfrm>
        </p:grpSpPr>
        <p:sp>
          <p:nvSpPr>
            <p:cNvPr id="10" name="Folded Corner 9"/>
            <p:cNvSpPr>
              <a:spLocks noChangeArrowheads="1"/>
            </p:cNvSpPr>
            <p:nvPr/>
          </p:nvSpPr>
          <p:spPr bwMode="auto">
            <a:xfrm>
              <a:off x="6128805" y="1818099"/>
              <a:ext cx="1656185" cy="359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Safe from Harm Policy</a:t>
              </a:r>
            </a:p>
          </p:txBody>
        </p:sp>
        <p:sp>
          <p:nvSpPr>
            <p:cNvPr id="13" name="Folded Corner 12"/>
            <p:cNvSpPr>
              <a:spLocks noChangeArrowheads="1"/>
            </p:cNvSpPr>
            <p:nvPr/>
          </p:nvSpPr>
          <p:spPr bwMode="auto">
            <a:xfrm>
              <a:off x="4355976" y="1818099"/>
              <a:ext cx="1628813" cy="3676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NSO Youth Programme</a:t>
              </a:r>
            </a:p>
          </p:txBody>
        </p:sp>
        <p:sp>
          <p:nvSpPr>
            <p:cNvPr id="16" name="Folded Corner 15"/>
            <p:cNvSpPr>
              <a:spLocks noChangeArrowheads="1"/>
            </p:cNvSpPr>
            <p:nvPr/>
          </p:nvSpPr>
          <p:spPr bwMode="auto">
            <a:xfrm>
              <a:off x="4355976" y="2859782"/>
              <a:ext cx="3429014" cy="36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en-AU" sz="1200" dirty="0">
                  <a:solidFill>
                    <a:srgbClr val="660066"/>
                  </a:solidFill>
                  <a:latin typeface="Calibri"/>
                  <a:ea typeface="ＭＳ ゴシック"/>
                  <a:cs typeface="Times New Roman"/>
                </a:rPr>
                <a:t>Policy/Projects for young people with special needs</a:t>
              </a:r>
            </a:p>
          </p:txBody>
        </p:sp>
        <p:sp>
          <p:nvSpPr>
            <p:cNvPr id="17" name="Folded Corner 16"/>
            <p:cNvSpPr>
              <a:spLocks noChangeAspect="1" noChangeArrowheads="1"/>
            </p:cNvSpPr>
            <p:nvPr/>
          </p:nvSpPr>
          <p:spPr bwMode="auto">
            <a:xfrm>
              <a:off x="4355975" y="2283718"/>
              <a:ext cx="3429015" cy="52197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en-AU" sz="1200" dirty="0">
                  <a:solidFill>
                    <a:srgbClr val="660066"/>
                  </a:solidFill>
                  <a:latin typeface="Calibri"/>
                  <a:ea typeface="ＭＳ ゴシック"/>
                  <a:cs typeface="Times New Roman"/>
                </a:rPr>
                <a:t>Sub-Committee </a:t>
              </a:r>
              <a:r>
                <a:rPr lang="en-AU" sz="1200" dirty="0" err="1">
                  <a:solidFill>
                    <a:srgbClr val="660066"/>
                  </a:solidFill>
                  <a:latin typeface="Calibri"/>
                  <a:ea typeface="ＭＳ ゴシック"/>
                  <a:cs typeface="Times New Roman"/>
                </a:rPr>
                <a:t>ToR</a:t>
              </a:r>
              <a:r>
                <a:rPr lang="en-AU" sz="1200" dirty="0">
                  <a:solidFill>
                    <a:srgbClr val="660066"/>
                  </a:solidFill>
                  <a:latin typeface="Calibri"/>
                  <a:ea typeface="ＭＳ ゴシック"/>
                  <a:cs typeface="Times New Roman"/>
                </a:rPr>
                <a:t>, members list, </a:t>
              </a:r>
            </a:p>
            <a:p>
              <a:pPr algn="ctr">
                <a:spcAft>
                  <a:spcPts val="0"/>
                </a:spcAft>
              </a:pPr>
              <a:r>
                <a:rPr lang="en-AU" sz="1200" dirty="0">
                  <a:solidFill>
                    <a:srgbClr val="660066"/>
                  </a:solidFill>
                  <a:latin typeface="Calibri"/>
                  <a:ea typeface="ＭＳ ゴシック"/>
                  <a:cs typeface="Times New Roman"/>
                </a:rPr>
                <a:t>meeting agendas, minutes and reports</a:t>
              </a:r>
            </a:p>
          </p:txBody>
        </p:sp>
      </p:grpSp>
    </p:spTree>
    <p:extLst>
      <p:ext uri="{BB962C8B-B14F-4D97-AF65-F5344CB8AC3E}">
        <p14:creationId xmlns:p14="http://schemas.microsoft.com/office/powerpoint/2010/main" val="634281406"/>
      </p:ext>
    </p:extLst>
  </p:cSld>
  <p:clrMapOvr>
    <a:masterClrMapping/>
  </p:clrMapOvr>
</p:sld>
</file>

<file path=ppt/theme/theme1.xml><?xml version="1.0" encoding="utf-8"?>
<a:theme xmlns:a="http://schemas.openxmlformats.org/drawingml/2006/main" name="Studio">
  <a:themeElements>
    <a:clrScheme name="Custom WOSM">
      <a:dk1>
        <a:sysClr val="windowText" lastClr="000000"/>
      </a:dk1>
      <a:lt1>
        <a:sysClr val="window" lastClr="FFFFFF"/>
      </a:lt1>
      <a:dk2>
        <a:srgbClr val="622599"/>
      </a:dk2>
      <a:lt2>
        <a:srgbClr val="D4D4D6"/>
      </a:lt2>
      <a:accent1>
        <a:srgbClr val="0054A0"/>
      </a:accent1>
      <a:accent2>
        <a:srgbClr val="AABA0A"/>
      </a:accent2>
      <a:accent3>
        <a:srgbClr val="DD7500"/>
      </a:accent3>
      <a:accent4>
        <a:srgbClr val="E23D28"/>
      </a:accent4>
      <a:accent5>
        <a:srgbClr val="3D8E33"/>
      </a:accent5>
      <a:accent6>
        <a:srgbClr val="ED0D86"/>
      </a:accent6>
      <a:hlink>
        <a:srgbClr val="00A5E3"/>
      </a:hlink>
      <a:folHlink>
        <a:srgbClr val="9EA2A7"/>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18957</TotalTime>
  <Words>1485</Words>
  <Application>Microsoft Macintosh PowerPoint</Application>
  <PresentationFormat>On-screen Show (16:9)</PresentationFormat>
  <Paragraphs>142</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ゴシック</vt:lpstr>
      <vt:lpstr>ＭＳ Ｐゴシック</vt:lpstr>
      <vt:lpstr>Arial</vt:lpstr>
      <vt:lpstr>Calibri</vt:lpstr>
      <vt:lpstr>ÇlÇr ñæí©</vt:lpstr>
      <vt:lpstr>Times New Roman</vt:lpstr>
      <vt:lpstr>Verdana</vt:lpstr>
      <vt:lpstr>Wingdings</vt:lpstr>
      <vt:lpstr>Studio</vt:lpstr>
      <vt:lpstr>Global Support Assessment Tool Examples of documents to be presented as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Scout Bureau</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 Ortega</dc:creator>
  <cp:lastModifiedBy>Linda Rainbow</cp:lastModifiedBy>
  <cp:revision>334</cp:revision>
  <dcterms:created xsi:type="dcterms:W3CDTF">2013-07-17T12:06:46Z</dcterms:created>
  <dcterms:modified xsi:type="dcterms:W3CDTF">2018-06-09T02:58:02Z</dcterms:modified>
</cp:coreProperties>
</file>